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59" r:id="rId4"/>
    <p:sldId id="258" r:id="rId5"/>
    <p:sldId id="257" r:id="rId6"/>
    <p:sldId id="269" r:id="rId7"/>
    <p:sldId id="260" r:id="rId8"/>
    <p:sldId id="264" r:id="rId9"/>
    <p:sldId id="265" r:id="rId10"/>
    <p:sldId id="266" r:id="rId11"/>
    <p:sldId id="267" r:id="rId12"/>
    <p:sldId id="261" r:id="rId13"/>
    <p:sldId id="270" r:id="rId14"/>
    <p:sldId id="271" r:id="rId15"/>
    <p:sldId id="26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7" r:id="rId24"/>
    <p:sldId id="262" r:id="rId25"/>
    <p:sldId id="263" r:id="rId26"/>
    <p:sldId id="286" r:id="rId27"/>
    <p:sldId id="272" r:id="rId28"/>
    <p:sldId id="273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75" d="100"/>
          <a:sy n="75" d="100"/>
        </p:scale>
        <p:origin x="64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ixonic/blog/426875/" TargetMode="External"/><Relationship Id="rId2" Type="http://schemas.openxmlformats.org/officeDocument/2006/relationships/hyperlink" Target="https://www.youtube.com/watch?v=dDYQpvtEEf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br.com/ru/post/334586/" TargetMode="External"/><Relationship Id="rId4" Type="http://schemas.openxmlformats.org/officeDocument/2006/relationships/hyperlink" Target="https://learnyousomeerlang.com/supervisor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Использование модели </a:t>
            </a:r>
            <a:r>
              <a:rPr lang="ru-RU" dirty="0" err="1" smtClean="0"/>
              <a:t>акторов</a:t>
            </a:r>
            <a:r>
              <a:rPr lang="ru-RU" dirty="0" smtClean="0"/>
              <a:t> в </a:t>
            </a:r>
            <a:r>
              <a:rPr lang="ru-RU" dirty="0" err="1" smtClean="0"/>
              <a:t>бэкэнде</a:t>
            </a:r>
            <a:r>
              <a:rPr lang="ru-RU" dirty="0" smtClean="0"/>
              <a:t> </a:t>
            </a:r>
            <a:r>
              <a:rPr lang="en-US" dirty="0" smtClean="0"/>
              <a:t>quake champions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55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Свойства подробнее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6"/>
            <a:ext cx="9905999" cy="4701092"/>
          </a:xfrm>
        </p:spPr>
        <p:txBody>
          <a:bodyPr>
            <a:normAutofit/>
          </a:bodyPr>
          <a:lstStyle/>
          <a:p>
            <a:r>
              <a:rPr lang="ru-RU" dirty="0" smtClean="0"/>
              <a:t>Среди </a:t>
            </a:r>
            <a:r>
              <a:rPr lang="ru-RU" dirty="0" err="1" smtClean="0"/>
              <a:t>акторов</a:t>
            </a:r>
            <a:r>
              <a:rPr lang="ru-RU" dirty="0" smtClean="0"/>
              <a:t> – все есть </a:t>
            </a:r>
            <a:r>
              <a:rPr lang="ru-RU" dirty="0" err="1" smtClean="0"/>
              <a:t>актор</a:t>
            </a:r>
            <a:endParaRPr lang="ru-RU" dirty="0" smtClean="0"/>
          </a:p>
          <a:p>
            <a:r>
              <a:rPr lang="ru-RU" dirty="0" err="1" smtClean="0"/>
              <a:t>Актор</a:t>
            </a:r>
            <a:r>
              <a:rPr lang="ru-RU" dirty="0" smtClean="0"/>
              <a:t> изолирован от других </a:t>
            </a:r>
            <a:r>
              <a:rPr lang="ru-RU" dirty="0" err="1" smtClean="0"/>
              <a:t>акторов</a:t>
            </a:r>
            <a:endParaRPr lang="ru-RU" dirty="0" smtClean="0"/>
          </a:p>
          <a:p>
            <a:r>
              <a:rPr lang="ru-RU" dirty="0"/>
              <a:t>Не имеют общего состояния</a:t>
            </a:r>
          </a:p>
          <a:p>
            <a:r>
              <a:rPr lang="ru-RU" dirty="0" err="1" smtClean="0"/>
              <a:t>Акторы</a:t>
            </a:r>
            <a:r>
              <a:rPr lang="ru-RU" dirty="0" smtClean="0"/>
              <a:t> выполняются параллельно</a:t>
            </a:r>
          </a:p>
          <a:p>
            <a:r>
              <a:rPr lang="ru-RU" dirty="0" smtClean="0"/>
              <a:t>Внутри </a:t>
            </a:r>
            <a:r>
              <a:rPr lang="ru-RU" dirty="0" err="1" smtClean="0"/>
              <a:t>актора</a:t>
            </a:r>
            <a:r>
              <a:rPr lang="ru-RU" dirty="0" smtClean="0"/>
              <a:t> – последовательное выполнение</a:t>
            </a:r>
          </a:p>
          <a:p>
            <a:r>
              <a:rPr lang="ru-RU" dirty="0" smtClean="0"/>
              <a:t>Может быть как </a:t>
            </a:r>
            <a:r>
              <a:rPr lang="en-US" dirty="0" smtClean="0"/>
              <a:t>stateless</a:t>
            </a:r>
            <a:r>
              <a:rPr lang="ru-RU" dirty="0" smtClean="0"/>
              <a:t>, так и </a:t>
            </a:r>
            <a:r>
              <a:rPr lang="en-US" dirty="0" err="1" smtClean="0"/>
              <a:t>stateful</a:t>
            </a:r>
            <a:r>
              <a:rPr lang="en-US" dirty="0" smtClean="0"/>
              <a:t> – </a:t>
            </a:r>
            <a:r>
              <a:rPr lang="ru-RU" dirty="0" smtClean="0"/>
              <a:t>зависит от того, персистентный ли он, есть ли у него внутри данные</a:t>
            </a:r>
          </a:p>
        </p:txBody>
      </p:sp>
    </p:spTree>
    <p:extLst>
      <p:ext uri="{BB962C8B-B14F-4D97-AF65-F5344CB8AC3E}">
        <p14:creationId xmlns:p14="http://schemas.microsoft.com/office/powerpoint/2010/main" val="236160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И еще 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6"/>
            <a:ext cx="9905999" cy="4701092"/>
          </a:xfrm>
        </p:spPr>
        <p:txBody>
          <a:bodyPr>
            <a:normAutofit/>
          </a:bodyPr>
          <a:lstStyle/>
          <a:p>
            <a:r>
              <a:rPr lang="en-US" dirty="0" smtClean="0"/>
              <a:t>Location </a:t>
            </a:r>
            <a:r>
              <a:rPr lang="en-US" dirty="0"/>
              <a:t>transparency </a:t>
            </a:r>
            <a:r>
              <a:rPr lang="ru-RU" dirty="0"/>
              <a:t>– отправка сообщений от одного </a:t>
            </a:r>
            <a:r>
              <a:rPr lang="ru-RU" dirty="0" err="1"/>
              <a:t>актора</a:t>
            </a:r>
            <a:r>
              <a:rPr lang="ru-RU" dirty="0"/>
              <a:t> другому не зависит от того, где находится целевой </a:t>
            </a:r>
            <a:r>
              <a:rPr lang="ru-RU" dirty="0" err="1"/>
              <a:t>актор</a:t>
            </a:r>
            <a:r>
              <a:rPr lang="ru-RU" dirty="0"/>
              <a:t> с точки зрения кода (находится в другом процессе, узле сети – </a:t>
            </a:r>
            <a:r>
              <a:rPr lang="ru-RU" dirty="0" smtClean="0"/>
              <a:t>неважно, выглядит в коде одинаково)</a:t>
            </a:r>
          </a:p>
          <a:p>
            <a:r>
              <a:rPr lang="ru-RU" dirty="0" err="1"/>
              <a:t>Акторы</a:t>
            </a:r>
            <a:r>
              <a:rPr lang="ru-RU" dirty="0"/>
              <a:t> легковесны</a:t>
            </a:r>
          </a:p>
          <a:p>
            <a:r>
              <a:rPr lang="ru-RU" dirty="0"/>
              <a:t>Принцип </a:t>
            </a:r>
            <a:r>
              <a:rPr lang="en-US" dirty="0"/>
              <a:t>let it crash</a:t>
            </a:r>
            <a:r>
              <a:rPr lang="ru-RU" dirty="0"/>
              <a:t> – так как легко вернуть к жизни </a:t>
            </a:r>
            <a:r>
              <a:rPr lang="ru-RU" dirty="0" err="1"/>
              <a:t>актор</a:t>
            </a:r>
            <a:r>
              <a:rPr lang="ru-RU" dirty="0"/>
              <a:t>, </a:t>
            </a:r>
            <a:r>
              <a:rPr lang="ru-RU" dirty="0" smtClean="0"/>
              <a:t>то при падении можно развернуть </a:t>
            </a:r>
            <a:r>
              <a:rPr lang="ru-RU" dirty="0"/>
              <a:t>его заново </a:t>
            </a:r>
            <a:r>
              <a:rPr lang="ru-RU" dirty="0" smtClean="0"/>
              <a:t>(контролируемое падение – после падения – перевести к </a:t>
            </a:r>
            <a:r>
              <a:rPr lang="ru-RU" dirty="0"/>
              <a:t>стабильному </a:t>
            </a:r>
            <a:r>
              <a:rPr lang="ru-RU" dirty="0" smtClean="0"/>
              <a:t>состоянию)</a:t>
            </a:r>
          </a:p>
        </p:txBody>
      </p:sp>
    </p:spTree>
    <p:extLst>
      <p:ext uri="{BB962C8B-B14F-4D97-AF65-F5344CB8AC3E}">
        <p14:creationId xmlns:p14="http://schemas.microsoft.com/office/powerpoint/2010/main" val="11366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271765"/>
            <a:ext cx="5830645" cy="6318672"/>
          </a:xfrm>
        </p:spPr>
      </p:pic>
    </p:spTree>
    <p:extLst>
      <p:ext uri="{BB962C8B-B14F-4D97-AF65-F5344CB8AC3E}">
        <p14:creationId xmlns:p14="http://schemas.microsoft.com/office/powerpoint/2010/main" val="15723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Ну и зачем это чудо нужно?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5"/>
            <a:ext cx="9905999" cy="517442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3 сообщения </a:t>
            </a:r>
            <a:r>
              <a:rPr lang="ru-RU" dirty="0" smtClean="0"/>
              <a:t>– 1 </a:t>
            </a:r>
            <a:r>
              <a:rPr lang="ru-RU" dirty="0" err="1"/>
              <a:t>актор</a:t>
            </a:r>
            <a:r>
              <a:rPr lang="ru-RU" dirty="0"/>
              <a:t>, 3 сообщения – 3 </a:t>
            </a:r>
            <a:r>
              <a:rPr lang="ru-RU" dirty="0" err="1"/>
              <a:t>актора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 err="1" smtClean="0"/>
              <a:t>Многопоточка</a:t>
            </a:r>
            <a:r>
              <a:rPr lang="ru-RU" dirty="0" smtClean="0"/>
              <a:t> – </a:t>
            </a:r>
            <a:r>
              <a:rPr lang="ru-RU" dirty="0"/>
              <a:t>б</a:t>
            </a:r>
            <a:r>
              <a:rPr lang="ru-RU" dirty="0" smtClean="0"/>
              <a:t>локировки</a:t>
            </a:r>
            <a:r>
              <a:rPr lang="ru-RU" dirty="0"/>
              <a:t>, синхронизации, </a:t>
            </a:r>
            <a:r>
              <a:rPr lang="ru-RU" dirty="0" smtClean="0"/>
              <a:t>атомарные </a:t>
            </a:r>
            <a:r>
              <a:rPr lang="ru-RU" dirty="0"/>
              <a:t>операции и </a:t>
            </a:r>
            <a:r>
              <a:rPr lang="ru-RU" dirty="0" smtClean="0"/>
              <a:t>так далее – основано </a:t>
            </a:r>
            <a:r>
              <a:rPr lang="ru-RU" dirty="0"/>
              <a:t>на том, что </a:t>
            </a:r>
            <a:r>
              <a:rPr lang="ru-RU" dirty="0" smtClean="0"/>
              <a:t>есть </a:t>
            </a:r>
            <a:r>
              <a:rPr lang="ru-RU" dirty="0"/>
              <a:t>множество логических потоков, и система их </a:t>
            </a:r>
            <a:r>
              <a:rPr lang="ru-RU" dirty="0" smtClean="0"/>
              <a:t>переключает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Модель </a:t>
            </a:r>
            <a:r>
              <a:rPr lang="ru-RU" dirty="0" err="1" smtClean="0"/>
              <a:t>акторов</a:t>
            </a:r>
            <a:r>
              <a:rPr lang="ru-RU" dirty="0" smtClean="0"/>
              <a:t> </a:t>
            </a:r>
            <a:r>
              <a:rPr lang="ru-RU" dirty="0"/>
              <a:t>– высокоуровневая модель параллельных вычислений с высоким уровнем абстракции – не завязано на конкретную </a:t>
            </a:r>
            <a:r>
              <a:rPr lang="ru-RU" dirty="0" smtClean="0"/>
              <a:t>реализацию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Сам </a:t>
            </a:r>
            <a:r>
              <a:rPr lang="ru-RU" dirty="0" err="1" smtClean="0"/>
              <a:t>актор</a:t>
            </a:r>
            <a:r>
              <a:rPr lang="ru-RU" dirty="0" smtClean="0"/>
              <a:t> </a:t>
            </a:r>
            <a:r>
              <a:rPr lang="ru-RU" dirty="0"/>
              <a:t>– примитив параллельно выполняемого </a:t>
            </a:r>
            <a:r>
              <a:rPr lang="ru-RU" dirty="0" smtClean="0"/>
              <a:t>действия (выполняются </a:t>
            </a:r>
            <a:r>
              <a:rPr lang="ru-RU" dirty="0"/>
              <a:t>параллельно друг другу, но внутри – </a:t>
            </a:r>
            <a:r>
              <a:rPr lang="ru-RU" dirty="0" smtClean="0"/>
              <a:t>последовательно)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Разрешение </a:t>
            </a:r>
            <a:r>
              <a:rPr lang="en-US" dirty="0" smtClean="0"/>
              <a:t>race condition </a:t>
            </a:r>
            <a:r>
              <a:rPr lang="ru-RU" dirty="0" smtClean="0"/>
              <a:t>(нет гарантий на порядок доставки сообщений)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4247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А если на кластере это дело запустить?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5"/>
            <a:ext cx="9905999" cy="5174429"/>
          </a:xfrm>
        </p:spPr>
        <p:txBody>
          <a:bodyPr>
            <a:normAutofit/>
          </a:bodyPr>
          <a:lstStyle/>
          <a:p>
            <a:r>
              <a:rPr lang="ru-RU" dirty="0" smtClean="0"/>
              <a:t>Легко масштабироваться</a:t>
            </a:r>
          </a:p>
          <a:p>
            <a:r>
              <a:rPr lang="ru-RU" dirty="0" smtClean="0"/>
              <a:t>Высокая доступность (</a:t>
            </a:r>
            <a:r>
              <a:rPr lang="en-US" dirty="0" smtClean="0"/>
              <a:t>availability)</a:t>
            </a:r>
            <a:r>
              <a:rPr lang="ru-RU" dirty="0" smtClean="0"/>
              <a:t> из-за легкости восстановления</a:t>
            </a:r>
          </a:p>
          <a:p>
            <a:r>
              <a:rPr lang="ru-RU" dirty="0" smtClean="0"/>
              <a:t>Возможность ступенчатого развертывания</a:t>
            </a:r>
          </a:p>
          <a:p>
            <a:pPr marL="0" indent="0">
              <a:buNone/>
            </a:pPr>
            <a:r>
              <a:rPr lang="ru-RU" dirty="0" smtClean="0"/>
              <a:t>Но ведь </a:t>
            </a:r>
            <a:r>
              <a:rPr lang="en-US" dirty="0" smtClean="0"/>
              <a:t>“</a:t>
            </a:r>
            <a:r>
              <a:rPr lang="ru-RU" dirty="0" smtClean="0"/>
              <a:t>если </a:t>
            </a:r>
            <a:r>
              <a:rPr lang="ru-RU" dirty="0"/>
              <a:t>есть возможность собрать </a:t>
            </a:r>
            <a:r>
              <a:rPr lang="ru-RU" dirty="0" smtClean="0"/>
              <a:t>функционирующую </a:t>
            </a:r>
            <a:r>
              <a:rPr lang="ru-RU" dirty="0"/>
              <a:t>систему без распределения </a:t>
            </a:r>
            <a:r>
              <a:rPr lang="ru-RU" dirty="0" smtClean="0"/>
              <a:t>её на </a:t>
            </a:r>
            <a:r>
              <a:rPr lang="ru-RU" dirty="0"/>
              <a:t>узлы, то </a:t>
            </a:r>
            <a:r>
              <a:rPr lang="ru-RU" dirty="0" smtClean="0"/>
              <a:t>лучше так </a:t>
            </a:r>
            <a:r>
              <a:rPr lang="ru-RU" dirty="0"/>
              <a:t>и </a:t>
            </a:r>
            <a:r>
              <a:rPr lang="ru-RU" dirty="0" smtClean="0"/>
              <a:t>сделать</a:t>
            </a:r>
            <a:r>
              <a:rPr lang="en-US" dirty="0" smtClean="0"/>
              <a:t>”, </a:t>
            </a:r>
            <a:r>
              <a:rPr lang="ru-RU" dirty="0" smtClean="0"/>
              <a:t>да?</a:t>
            </a:r>
            <a:endParaRPr lang="en-US" dirty="0" smtClean="0"/>
          </a:p>
          <a:p>
            <a:r>
              <a:rPr lang="ru-RU" dirty="0" smtClean="0"/>
              <a:t>В случае </a:t>
            </a:r>
            <a:r>
              <a:rPr lang="ru-RU" dirty="0" err="1" smtClean="0"/>
              <a:t>акторов</a:t>
            </a:r>
            <a:r>
              <a:rPr lang="ru-RU" dirty="0" smtClean="0"/>
              <a:t> – нет объектов которые мы хотим распределить по узлам системы</a:t>
            </a:r>
          </a:p>
          <a:p>
            <a:r>
              <a:rPr lang="ru-RU" dirty="0" err="1" smtClean="0"/>
              <a:t>Актор</a:t>
            </a:r>
            <a:r>
              <a:rPr lang="ru-RU" dirty="0" smtClean="0"/>
              <a:t> </a:t>
            </a:r>
            <a:r>
              <a:rPr lang="ru-RU" dirty="0"/>
              <a:t>– работник, который не создает сам потоки, а берет их </a:t>
            </a:r>
            <a:r>
              <a:rPr lang="ru-RU" dirty="0" smtClean="0"/>
              <a:t>взаймы, </a:t>
            </a:r>
            <a:r>
              <a:rPr lang="ru-RU" dirty="0"/>
              <a:t>получает сообщения, обрабатывает его и </a:t>
            </a:r>
            <a:r>
              <a:rPr lang="ru-RU" dirty="0" smtClean="0"/>
              <a:t>засыпает (</a:t>
            </a:r>
            <a:r>
              <a:rPr lang="ru-RU" dirty="0" err="1" smtClean="0"/>
              <a:t>акторы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реактивные)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797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9218"/>
          </a:xfrm>
        </p:spPr>
        <p:txBody>
          <a:bodyPr/>
          <a:lstStyle/>
          <a:p>
            <a:r>
              <a:rPr lang="en-US" dirty="0" smtClean="0"/>
              <a:t>Use cases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87736"/>
            <a:ext cx="9905999" cy="3541714"/>
          </a:xfrm>
        </p:spPr>
        <p:txBody>
          <a:bodyPr/>
          <a:lstStyle/>
          <a:p>
            <a:r>
              <a:rPr lang="ru-RU" dirty="0" smtClean="0"/>
              <a:t>Асинхронные операции</a:t>
            </a:r>
          </a:p>
          <a:p>
            <a:r>
              <a:rPr lang="ru-RU" dirty="0" smtClean="0"/>
              <a:t>Поддержка </a:t>
            </a:r>
            <a:r>
              <a:rPr lang="en-US" dirty="0" smtClean="0"/>
              <a:t>Access Token-</a:t>
            </a:r>
            <a:r>
              <a:rPr lang="ru-RU" dirty="0" err="1" smtClean="0"/>
              <a:t>ов</a:t>
            </a:r>
            <a:r>
              <a:rPr lang="ru-RU" dirty="0" smtClean="0"/>
              <a:t> различных систем</a:t>
            </a:r>
          </a:p>
          <a:p>
            <a:r>
              <a:rPr lang="ru-RU" dirty="0" smtClean="0"/>
              <a:t>Генерация уникальных номеров, </a:t>
            </a:r>
            <a:r>
              <a:rPr lang="en-US" dirty="0" smtClean="0"/>
              <a:t>ID</a:t>
            </a:r>
            <a:endParaRPr lang="ru-RU" dirty="0" smtClean="0"/>
          </a:p>
          <a:p>
            <a:r>
              <a:rPr lang="ru-RU" dirty="0" smtClean="0"/>
              <a:t>Временное хранилище данных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ru-RU" dirty="0" smtClean="0"/>
              <a:t>Умный кэш</a:t>
            </a:r>
            <a:r>
              <a:rPr lang="en-US" dirty="0" smtClean="0"/>
              <a:t>”</a:t>
            </a:r>
            <a:r>
              <a:rPr lang="ru-RU" dirty="0" smtClean="0"/>
              <a:t> – может обрабатывать сообщения, выполнять бизнес-логику, хранить временные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32980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4673"/>
          </a:xfrm>
        </p:spPr>
        <p:txBody>
          <a:bodyPr/>
          <a:lstStyle/>
          <a:p>
            <a:r>
              <a:rPr lang="en-US" dirty="0" smtClean="0"/>
              <a:t>Upscale - downscale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323190"/>
            <a:ext cx="9905999" cy="5064909"/>
          </a:xfrm>
        </p:spPr>
        <p:txBody>
          <a:bodyPr/>
          <a:lstStyle/>
          <a:p>
            <a:r>
              <a:rPr lang="ru-RU" dirty="0" smtClean="0"/>
              <a:t>Есть облако, </a:t>
            </a:r>
            <a:r>
              <a:rPr lang="ru-RU" dirty="0"/>
              <a:t>где есть какой-то </a:t>
            </a:r>
            <a:r>
              <a:rPr lang="ru-RU" dirty="0" smtClean="0"/>
              <a:t>кластер</a:t>
            </a:r>
            <a:br>
              <a:rPr lang="ru-RU" dirty="0" smtClean="0"/>
            </a:br>
            <a:r>
              <a:rPr lang="ru-RU" dirty="0" smtClean="0"/>
              <a:t>серверов</a:t>
            </a:r>
            <a:r>
              <a:rPr lang="ru-RU" dirty="0"/>
              <a:t>, и на этом кластере крутятся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err="1" smtClean="0"/>
              <a:t>акторы</a:t>
            </a:r>
            <a:endParaRPr lang="ru-RU" dirty="0"/>
          </a:p>
          <a:p>
            <a:r>
              <a:rPr lang="ru-RU" dirty="0" smtClean="0"/>
              <a:t>Пришли пользователи – </a:t>
            </a:r>
            <a:r>
              <a:rPr lang="en-US" dirty="0" smtClean="0"/>
              <a:t>upscale –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добавляем сервера в облако и создаем</a:t>
            </a:r>
            <a:br>
              <a:rPr lang="ru-RU" dirty="0" smtClean="0"/>
            </a:br>
            <a:r>
              <a:rPr lang="ru-RU" dirty="0" err="1" smtClean="0"/>
              <a:t>акторов</a:t>
            </a:r>
            <a:r>
              <a:rPr lang="ru-RU" dirty="0" smtClean="0"/>
              <a:t> для каждого пользователя (т.е.</a:t>
            </a:r>
            <a:br>
              <a:rPr lang="ru-RU" dirty="0" smtClean="0"/>
            </a:br>
            <a:r>
              <a:rPr lang="ru-RU" dirty="0" smtClean="0"/>
              <a:t>даем каждому – память и </a:t>
            </a:r>
            <a:br>
              <a:rPr lang="ru-RU" dirty="0" smtClean="0"/>
            </a:br>
            <a:r>
              <a:rPr lang="ru-RU" dirty="0" smtClean="0"/>
              <a:t>процессорное</a:t>
            </a:r>
            <a:r>
              <a:rPr lang="ru-RU" dirty="0"/>
              <a:t> </a:t>
            </a:r>
            <a:r>
              <a:rPr lang="ru-RU" dirty="0" smtClean="0"/>
              <a:t>время</a:t>
            </a:r>
            <a:endParaRPr lang="en-US" dirty="0" smtClean="0"/>
          </a:p>
          <a:p>
            <a:r>
              <a:rPr lang="en-US" dirty="0" smtClean="0"/>
              <a:t>Downscale – </a:t>
            </a:r>
            <a:r>
              <a:rPr lang="ru-RU" dirty="0" smtClean="0"/>
              <a:t>просто выводим </a:t>
            </a:r>
            <a:r>
              <a:rPr lang="ru-RU" dirty="0" err="1" smtClean="0"/>
              <a:t>акторы</a:t>
            </a:r>
            <a:r>
              <a:rPr lang="ru-RU" dirty="0" smtClean="0"/>
              <a:t> из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системы</a:t>
            </a:r>
          </a:p>
        </p:txBody>
      </p:sp>
      <p:pic>
        <p:nvPicPr>
          <p:cNvPr id="3076" name="Picture 4" descr="https://habrastorage.org/webt/m5/v7/8k/m5v78k2trbiawxv2obnxtcpbhd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r="28356"/>
          <a:stretch/>
        </p:blipFill>
        <p:spPr bwMode="auto">
          <a:xfrm>
            <a:off x="6904036" y="114706"/>
            <a:ext cx="5156200" cy="66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45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4673"/>
          </a:xfrm>
        </p:spPr>
        <p:txBody>
          <a:bodyPr/>
          <a:lstStyle/>
          <a:p>
            <a:r>
              <a:rPr lang="en-US" dirty="0" smtClean="0"/>
              <a:t>Orleans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7242" y="1323191"/>
            <a:ext cx="10397444" cy="506490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V</a:t>
            </a:r>
            <a:r>
              <a:rPr lang="ru-RU" dirty="0" err="1" smtClean="0"/>
              <a:t>irtual-актор</a:t>
            </a:r>
            <a:r>
              <a:rPr lang="ru-RU" dirty="0" smtClean="0"/>
              <a:t> (</a:t>
            </a:r>
            <a:r>
              <a:rPr lang="ru-RU" dirty="0" err="1"/>
              <a:t>grain</a:t>
            </a:r>
            <a:r>
              <a:rPr lang="ru-RU" dirty="0"/>
              <a:t>). В </a:t>
            </a:r>
            <a:r>
              <a:rPr lang="ru-RU" dirty="0" smtClean="0"/>
              <a:t>отличие</a:t>
            </a:r>
            <a:br>
              <a:rPr lang="ru-RU" dirty="0" smtClean="0"/>
            </a:br>
            <a:r>
              <a:rPr lang="ru-RU" dirty="0" smtClean="0"/>
              <a:t>от </a:t>
            </a:r>
            <a:r>
              <a:rPr lang="ru-RU" dirty="0"/>
              <a:t>классической </a:t>
            </a:r>
            <a:r>
              <a:rPr lang="ru-RU" dirty="0" smtClean="0"/>
              <a:t>модели</a:t>
            </a:r>
            <a:r>
              <a:rPr lang="ru-RU" dirty="0"/>
              <a:t>, где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к.-л. </a:t>
            </a:r>
            <a:r>
              <a:rPr lang="ru-RU" dirty="0"/>
              <a:t>сервис отвечает за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создание </a:t>
            </a:r>
            <a:r>
              <a:rPr lang="ru-RU" dirty="0" err="1" smtClean="0"/>
              <a:t>актора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dirty="0" smtClean="0"/>
              <a:t>помещение</a:t>
            </a:r>
            <a:br>
              <a:rPr lang="ru-RU" dirty="0" smtClean="0"/>
            </a:br>
            <a:r>
              <a:rPr lang="ru-RU" dirty="0" smtClean="0"/>
              <a:t>его </a:t>
            </a:r>
            <a:r>
              <a:rPr lang="ru-RU" dirty="0"/>
              <a:t>на какой-то из серверов,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err="1" smtClean="0"/>
              <a:t>Orleans</a:t>
            </a:r>
            <a:r>
              <a:rPr lang="ru-RU" dirty="0" smtClean="0"/>
              <a:t> делает это сам</a:t>
            </a:r>
            <a:endParaRPr lang="en-US" dirty="0" smtClean="0"/>
          </a:p>
          <a:p>
            <a:r>
              <a:rPr lang="ru-RU" dirty="0" smtClean="0"/>
              <a:t>Для </a:t>
            </a:r>
            <a:r>
              <a:rPr lang="ru-RU" dirty="0" err="1"/>
              <a:t>грейна</a:t>
            </a:r>
            <a:r>
              <a:rPr lang="ru-RU" dirty="0"/>
              <a:t> важно знать только тип </a:t>
            </a:r>
            <a:r>
              <a:rPr lang="ru-RU" dirty="0" err="1" smtClean="0"/>
              <a:t>актора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ru-RU" dirty="0"/>
              <a:t>ID. </a:t>
            </a:r>
            <a:r>
              <a:rPr lang="ru-RU" dirty="0" smtClean="0"/>
              <a:t>По </a:t>
            </a:r>
            <a:r>
              <a:rPr lang="en-US" dirty="0" smtClean="0"/>
              <a:t>ID </a:t>
            </a:r>
            <a:r>
              <a:rPr lang="ru-RU" dirty="0" smtClean="0"/>
              <a:t>получаем </a:t>
            </a:r>
            <a:r>
              <a:rPr lang="ru-RU" dirty="0" err="1"/>
              <a:t>грейн</a:t>
            </a:r>
            <a:r>
              <a:rPr lang="ru-RU" dirty="0"/>
              <a:t> </a:t>
            </a:r>
            <a:r>
              <a:rPr lang="ru-RU" dirty="0" smtClean="0"/>
              <a:t>юзера </a:t>
            </a:r>
            <a:r>
              <a:rPr lang="ru-RU" dirty="0"/>
              <a:t>и не задумываемся </a:t>
            </a:r>
            <a:r>
              <a:rPr lang="ru-RU" dirty="0" smtClean="0"/>
              <a:t>об управлении его </a:t>
            </a:r>
            <a:r>
              <a:rPr lang="ru-RU" dirty="0"/>
              <a:t>жизненным </a:t>
            </a:r>
            <a:r>
              <a:rPr lang="ru-RU" dirty="0" smtClean="0"/>
              <a:t>циклом</a:t>
            </a:r>
          </a:p>
          <a:p>
            <a:r>
              <a:rPr lang="ru-RU" dirty="0" err="1" smtClean="0"/>
              <a:t>Orleans</a:t>
            </a:r>
            <a:r>
              <a:rPr lang="ru-RU" dirty="0" smtClean="0"/>
              <a:t> хранит </a:t>
            </a:r>
            <a:r>
              <a:rPr lang="ru-RU" dirty="0"/>
              <a:t>пути всех </a:t>
            </a:r>
            <a:r>
              <a:rPr lang="ru-RU" dirty="0" err="1" smtClean="0"/>
              <a:t>акторов</a:t>
            </a:r>
            <a:r>
              <a:rPr lang="ru-RU" dirty="0" smtClean="0"/>
              <a:t> и если </a:t>
            </a:r>
            <a:r>
              <a:rPr lang="ru-RU" dirty="0" err="1" smtClean="0"/>
              <a:t>акторов</a:t>
            </a:r>
            <a:r>
              <a:rPr lang="ru-RU" dirty="0" smtClean="0"/>
              <a:t> </a:t>
            </a:r>
            <a:r>
              <a:rPr lang="ru-RU" dirty="0"/>
              <a:t>нет, он их создает, </a:t>
            </a:r>
            <a:r>
              <a:rPr lang="ru-RU" dirty="0" smtClean="0"/>
              <a:t>если живые – возвращает</a:t>
            </a:r>
            <a:r>
              <a:rPr lang="ru-RU" dirty="0"/>
              <a:t>, </a:t>
            </a:r>
            <a:r>
              <a:rPr lang="ru-RU" dirty="0" smtClean="0"/>
              <a:t>а </a:t>
            </a:r>
            <a:r>
              <a:rPr lang="ru-RU" dirty="0"/>
              <a:t>для юзер-сервисов все выглядит так, что все </a:t>
            </a:r>
            <a:r>
              <a:rPr lang="ru-RU" dirty="0" err="1"/>
              <a:t>акторы</a:t>
            </a:r>
            <a:r>
              <a:rPr lang="ru-RU" dirty="0"/>
              <a:t> всегда живые.</a:t>
            </a:r>
            <a:endParaRPr lang="ru-RU" dirty="0" smtClean="0"/>
          </a:p>
        </p:txBody>
      </p:sp>
      <p:pic>
        <p:nvPicPr>
          <p:cNvPr id="4098" name="Picture 2" descr="https://habrastorage.org/webt/bg/bi/iu/bgbiiudonlat560_soge7gyv0-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" t="25918" r="14820"/>
          <a:stretch/>
        </p:blipFill>
        <p:spPr bwMode="auto">
          <a:xfrm>
            <a:off x="5529943" y="108031"/>
            <a:ext cx="6536538" cy="366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03882"/>
          </a:xfrm>
        </p:spPr>
        <p:txBody>
          <a:bodyPr/>
          <a:lstStyle/>
          <a:p>
            <a:r>
              <a:rPr lang="ru-RU" dirty="0" smtClean="0"/>
              <a:t>Что дает </a:t>
            </a:r>
            <a:r>
              <a:rPr lang="en-US" dirty="0" err="1" smtClean="0"/>
              <a:t>orlean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553029"/>
            <a:ext cx="9905999" cy="4238172"/>
          </a:xfrm>
        </p:spPr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розрачную </a:t>
            </a:r>
            <a:r>
              <a:rPr lang="ru-RU" dirty="0"/>
              <a:t>балансировку нагрузки за счет того, что программист не нуждается в том, чтобы самому управлять расположением </a:t>
            </a:r>
            <a:r>
              <a:rPr lang="ru-RU" dirty="0" err="1" smtClean="0"/>
              <a:t>актора</a:t>
            </a:r>
            <a:endParaRPr lang="ru-RU" dirty="0" smtClean="0"/>
          </a:p>
          <a:p>
            <a:r>
              <a:rPr lang="ru-RU" dirty="0" err="1"/>
              <a:t>Orleans</a:t>
            </a:r>
            <a:r>
              <a:rPr lang="ru-RU" dirty="0"/>
              <a:t> берет на себя инфраструктурную заботу за жизненный цикл </a:t>
            </a:r>
            <a:r>
              <a:rPr lang="ru-RU" dirty="0" err="1" smtClean="0"/>
              <a:t>грейнов</a:t>
            </a:r>
            <a:r>
              <a:rPr lang="ru-RU" dirty="0" smtClean="0"/>
              <a:t> – сервисы только просят </a:t>
            </a:r>
            <a:r>
              <a:rPr lang="ru-RU" dirty="0" err="1" smtClean="0"/>
              <a:t>грейн</a:t>
            </a:r>
            <a:endParaRPr lang="en-US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9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6453"/>
          </a:xfrm>
        </p:spPr>
        <p:txBody>
          <a:bodyPr/>
          <a:lstStyle/>
          <a:p>
            <a:r>
              <a:rPr lang="ru-RU" dirty="0" smtClean="0"/>
              <a:t>Обработка падений серверов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494971"/>
            <a:ext cx="9905999" cy="4296230"/>
          </a:xfrm>
        </p:spPr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классической модели программист ответственен за </a:t>
            </a:r>
            <a:r>
              <a:rPr lang="ru-RU" dirty="0" smtClean="0"/>
              <a:t>обработку падений </a:t>
            </a:r>
            <a:r>
              <a:rPr lang="ru-RU" dirty="0"/>
              <a:t>(разместили </a:t>
            </a:r>
            <a:r>
              <a:rPr lang="ru-RU" dirty="0" err="1"/>
              <a:t>актор</a:t>
            </a:r>
            <a:r>
              <a:rPr lang="ru-RU" dirty="0"/>
              <a:t> на каком-то сервере</a:t>
            </a:r>
            <a:r>
              <a:rPr lang="ru-RU" dirty="0" smtClean="0"/>
              <a:t>, </a:t>
            </a:r>
            <a:r>
              <a:rPr lang="ru-RU" dirty="0"/>
              <a:t>этот сервер </a:t>
            </a:r>
            <a:r>
              <a:rPr lang="ru-RU" dirty="0" smtClean="0"/>
              <a:t>упал – сами поднимайте </a:t>
            </a:r>
            <a:r>
              <a:rPr lang="ru-RU" dirty="0" err="1" smtClean="0"/>
              <a:t>актор</a:t>
            </a:r>
            <a:r>
              <a:rPr lang="ru-RU" dirty="0" smtClean="0"/>
              <a:t> </a:t>
            </a:r>
            <a:r>
              <a:rPr lang="ru-RU" dirty="0"/>
              <a:t>на одном из живых </a:t>
            </a:r>
            <a:r>
              <a:rPr lang="ru-RU" dirty="0" smtClean="0"/>
              <a:t>серверов)\</a:t>
            </a:r>
          </a:p>
          <a:p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 err="1"/>
              <a:t>Orleans</a:t>
            </a:r>
            <a:r>
              <a:rPr lang="ru-RU" dirty="0"/>
              <a:t> </a:t>
            </a:r>
            <a:r>
              <a:rPr lang="ru-RU" dirty="0" smtClean="0"/>
              <a:t>– запрашиваем </a:t>
            </a:r>
            <a:r>
              <a:rPr lang="ru-RU" dirty="0" err="1"/>
              <a:t>грейн</a:t>
            </a:r>
            <a:r>
              <a:rPr lang="ru-RU" dirty="0"/>
              <a:t>, </a:t>
            </a:r>
            <a:r>
              <a:rPr lang="ru-RU" dirty="0" err="1"/>
              <a:t>Orleans</a:t>
            </a:r>
            <a:r>
              <a:rPr lang="ru-RU" dirty="0"/>
              <a:t> видит, что он недоступен, поднимает его (размещает на каком-то из живых серверов) и возвращает </a:t>
            </a:r>
            <a:r>
              <a:rPr lang="ru-RU" dirty="0" smtClean="0"/>
              <a:t>сервису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501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ÐÐ°ÑÑÐ¸Ð½ÐºÐ¸ Ð¿Ð¾ Ð·Ð°Ð¿ÑÐ¾ÑÑ Ð½Ñ Ð¸ ÑÑÐ¹ Ñ Ð½Ð¸Ð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012" y="2465799"/>
            <a:ext cx="38100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namobilu.com/u/games/a/is/860/015/1545820237_tacticool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722" y="597116"/>
            <a:ext cx="4605777" cy="219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quake champ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24" y="285903"/>
            <a:ext cx="3900805" cy="259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Ð°ÑÑÐ¸Ð½ÐºÐ¸ Ð¿Ð¾ Ð·Ð°Ð¿ÑÐ¾ÑÑ confused travolta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38" y="2631812"/>
            <a:ext cx="3800463" cy="389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ÐÐ°ÑÑÐ¸Ð½ÐºÐ¸ Ð¿Ð¾ Ð·Ð°Ð¿ÑÐ¾ÑÑ confused travolta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64250" y="2615756"/>
            <a:ext cx="3800463" cy="389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habrastorage.org/webt/je/_4/iw/je_4iwdh8tk1q5wtveptzzhf33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20462" r="4435" b="5100"/>
          <a:stretch/>
        </p:blipFill>
        <p:spPr bwMode="auto">
          <a:xfrm>
            <a:off x="1213985" y="0"/>
            <a:ext cx="10117394" cy="510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1213985" y="5320656"/>
            <a:ext cx="9905999" cy="1239802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/>
              <a:t>Orleans</a:t>
            </a:r>
            <a:r>
              <a:rPr lang="ru-RU" dirty="0"/>
              <a:t> видит, что </a:t>
            </a:r>
            <a:r>
              <a:rPr lang="ru-RU" dirty="0" err="1" smtClean="0"/>
              <a:t>актора</a:t>
            </a:r>
            <a:r>
              <a:rPr lang="ru-RU" dirty="0" smtClean="0"/>
              <a:t> </a:t>
            </a:r>
            <a:r>
              <a:rPr lang="ru-RU" dirty="0"/>
              <a:t>(т.е. </a:t>
            </a:r>
            <a:r>
              <a:rPr lang="ru-RU" dirty="0" err="1"/>
              <a:t>грейна</a:t>
            </a:r>
            <a:r>
              <a:rPr lang="ru-RU" dirty="0"/>
              <a:t>) еще </a:t>
            </a:r>
            <a:r>
              <a:rPr lang="ru-RU" dirty="0" smtClean="0"/>
              <a:t>нет, создает </a:t>
            </a:r>
            <a:r>
              <a:rPr lang="ru-RU" dirty="0"/>
              <a:t>на свободном сервере, и </a:t>
            </a:r>
            <a:r>
              <a:rPr lang="ru-RU" dirty="0" err="1"/>
              <a:t>грейн</a:t>
            </a:r>
            <a:r>
              <a:rPr lang="ru-RU" dirty="0"/>
              <a:t> читает свое состояние из некоторого </a:t>
            </a:r>
            <a:r>
              <a:rPr lang="ru-RU" dirty="0" err="1" smtClean="0"/>
              <a:t>Persistence</a:t>
            </a:r>
            <a:r>
              <a:rPr lang="ru-RU" dirty="0" smtClean="0"/>
              <a:t>-хранилища</a:t>
            </a:r>
          </a:p>
          <a:p>
            <a:r>
              <a:rPr lang="ru-RU" dirty="0"/>
              <a:t>П</a:t>
            </a:r>
            <a:r>
              <a:rPr lang="ru-RU" dirty="0" smtClean="0"/>
              <a:t>ри </a:t>
            </a:r>
            <a:r>
              <a:rPr lang="ru-RU" dirty="0"/>
              <a:t>следующем чтении </a:t>
            </a:r>
            <a:r>
              <a:rPr lang="ru-RU" dirty="0" smtClean="0"/>
              <a:t>ресурсов, всё </a:t>
            </a:r>
            <a:r>
              <a:rPr lang="ru-RU" dirty="0"/>
              <a:t>чтение будет происходить из </a:t>
            </a:r>
            <a:r>
              <a:rPr lang="ru-RU" dirty="0" smtClean="0"/>
              <a:t>кэша</a:t>
            </a:r>
            <a:r>
              <a:rPr lang="ru-RU" dirty="0"/>
              <a:t>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25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1213985" y="595086"/>
            <a:ext cx="9905999" cy="5965372"/>
          </a:xfrm>
        </p:spPr>
        <p:txBody>
          <a:bodyPr>
            <a:normAutofit/>
          </a:bodyPr>
          <a:lstStyle/>
          <a:p>
            <a:r>
              <a:rPr lang="ru-RU" dirty="0"/>
              <a:t>Если у нас несколько клиентов (игровой клиент, гейм-сервер), они могут запросить </a:t>
            </a:r>
            <a:r>
              <a:rPr lang="ru-RU" dirty="0" err="1"/>
              <a:t>стейты</a:t>
            </a:r>
            <a:r>
              <a:rPr lang="ru-RU" dirty="0"/>
              <a:t> пользователя, и кто-то </a:t>
            </a:r>
            <a:r>
              <a:rPr lang="ru-RU" dirty="0" smtClean="0"/>
              <a:t>заставит </a:t>
            </a:r>
            <a:r>
              <a:rPr lang="ru-RU" dirty="0" err="1"/>
              <a:t>Orleans</a:t>
            </a:r>
            <a:r>
              <a:rPr lang="ru-RU" dirty="0"/>
              <a:t> поднять </a:t>
            </a:r>
            <a:r>
              <a:rPr lang="ru-RU" dirty="0" smtClean="0"/>
              <a:t>его</a:t>
            </a:r>
          </a:p>
          <a:p>
            <a:r>
              <a:rPr lang="ru-RU" dirty="0" smtClean="0"/>
              <a:t>Затем </a:t>
            </a:r>
            <a:r>
              <a:rPr lang="ru-RU" dirty="0"/>
              <a:t>все вызовы, </a:t>
            </a:r>
            <a:r>
              <a:rPr lang="ru-RU" dirty="0" smtClean="0"/>
              <a:t>происходят </a:t>
            </a:r>
            <a:r>
              <a:rPr lang="ru-RU" dirty="0"/>
              <a:t>в нем </a:t>
            </a:r>
            <a:r>
              <a:rPr lang="ru-RU" dirty="0" err="1"/>
              <a:t>потокобезопасно</a:t>
            </a:r>
            <a:r>
              <a:rPr lang="ru-RU" dirty="0"/>
              <a:t>, последовательно. Сначала </a:t>
            </a:r>
            <a:r>
              <a:rPr lang="ru-RU" dirty="0" err="1"/>
              <a:t>стейт</a:t>
            </a:r>
            <a:r>
              <a:rPr lang="ru-RU" dirty="0"/>
              <a:t> получит клиент, а затем и </a:t>
            </a:r>
            <a:r>
              <a:rPr lang="ru-RU" dirty="0" smtClean="0"/>
              <a:t>гейм-сервер</a:t>
            </a:r>
            <a:endParaRPr lang="ru-RU" dirty="0"/>
          </a:p>
          <a:p>
            <a:r>
              <a:rPr lang="ru-RU" dirty="0" smtClean="0"/>
              <a:t>Когда </a:t>
            </a:r>
            <a:r>
              <a:rPr lang="ru-RU" dirty="0"/>
              <a:t>клиент захочет обновить какой-то </a:t>
            </a:r>
            <a:r>
              <a:rPr lang="ru-RU" dirty="0" err="1"/>
              <a:t>стейт</a:t>
            </a:r>
            <a:r>
              <a:rPr lang="ru-RU" dirty="0"/>
              <a:t>, он передаст эту ответственность на </a:t>
            </a:r>
            <a:r>
              <a:rPr lang="ru-RU" dirty="0" err="1" smtClean="0"/>
              <a:t>грейн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dirty="0" err="1"/>
              <a:t>грейн</a:t>
            </a:r>
            <a:r>
              <a:rPr lang="ru-RU" dirty="0"/>
              <a:t> </a:t>
            </a:r>
            <a:r>
              <a:rPr lang="ru-RU" dirty="0" smtClean="0"/>
              <a:t>поднимается. </a:t>
            </a:r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нем происходит обработка этого </a:t>
            </a:r>
            <a:r>
              <a:rPr lang="ru-RU" dirty="0" err="1"/>
              <a:t>стейта</a:t>
            </a:r>
            <a:r>
              <a:rPr lang="ru-RU" dirty="0"/>
              <a:t> с какой-то бизнес-логикой внутри </a:t>
            </a:r>
            <a:r>
              <a:rPr lang="ru-RU" dirty="0" err="1"/>
              <a:t>грейна</a:t>
            </a:r>
            <a:r>
              <a:rPr lang="ru-RU" dirty="0"/>
              <a:t>. И далее идет обновление кэша </a:t>
            </a:r>
            <a:r>
              <a:rPr lang="ru-RU" dirty="0" err="1"/>
              <a:t>грейна</a:t>
            </a:r>
            <a:r>
              <a:rPr lang="ru-RU" dirty="0"/>
              <a:t> и, при желании, сохранение в </a:t>
            </a:r>
            <a:r>
              <a:rPr lang="ru-RU" dirty="0" err="1"/>
              <a:t>Persistence</a:t>
            </a:r>
            <a:r>
              <a:rPr lang="ru-RU" dirty="0"/>
              <a:t>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00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habrastorage.org/webt/ym/2i/3v/ym2i3viyvuzcowtmkdqwat8mb2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b="29336"/>
          <a:stretch/>
        </p:blipFill>
        <p:spPr bwMode="auto">
          <a:xfrm>
            <a:off x="1010982" y="2064775"/>
            <a:ext cx="10345277" cy="32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6453"/>
          </a:xfrm>
        </p:spPr>
        <p:txBody>
          <a:bodyPr/>
          <a:lstStyle/>
          <a:p>
            <a:r>
              <a:rPr lang="ru-RU" dirty="0" smtClean="0"/>
              <a:t>Чтение \ обновление состояния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75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8" cy="829282"/>
          </a:xfrm>
        </p:spPr>
        <p:txBody>
          <a:bodyPr/>
          <a:lstStyle/>
          <a:p>
            <a:r>
              <a:rPr lang="ru-RU" dirty="0" smtClean="0"/>
              <a:t>Подводные камни</a:t>
            </a:r>
            <a:r>
              <a:rPr lang="en-US" dirty="0" smtClean="0"/>
              <a:t> </a:t>
            </a:r>
            <a:r>
              <a:rPr lang="en-US" dirty="0" err="1" smtClean="0"/>
              <a:t>orlean</a:t>
            </a:r>
            <a:r>
              <a:rPr lang="en-US" dirty="0" smtClean="0"/>
              <a:t> (</a:t>
            </a:r>
            <a:r>
              <a:rPr lang="ru-RU" dirty="0" smtClean="0"/>
              <a:t>и </a:t>
            </a:r>
            <a:r>
              <a:rPr lang="ru-RU" dirty="0" err="1" smtClean="0"/>
              <a:t>акторов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400" y="1447800"/>
            <a:ext cx="10312399" cy="4343401"/>
          </a:xfrm>
        </p:spPr>
        <p:txBody>
          <a:bodyPr>
            <a:normAutofit/>
          </a:bodyPr>
          <a:lstStyle/>
          <a:p>
            <a:r>
              <a:rPr lang="ru-RU" dirty="0"/>
              <a:t>С</a:t>
            </a:r>
            <a:r>
              <a:rPr lang="ru-RU" dirty="0" smtClean="0"/>
              <a:t>лишком </a:t>
            </a:r>
            <a:r>
              <a:rPr lang="ru-RU" dirty="0"/>
              <a:t>большой </a:t>
            </a:r>
            <a:r>
              <a:rPr lang="ru-RU" dirty="0" err="1" smtClean="0"/>
              <a:t>актор</a:t>
            </a:r>
            <a:r>
              <a:rPr lang="ru-RU" dirty="0" smtClean="0"/>
              <a:t> – т.к. все </a:t>
            </a:r>
            <a:r>
              <a:rPr lang="ru-RU" dirty="0"/>
              <a:t>вызовы </a:t>
            </a:r>
            <a:r>
              <a:rPr lang="ru-RU" dirty="0" smtClean="0"/>
              <a:t>проходят </a:t>
            </a:r>
            <a:r>
              <a:rPr lang="ru-RU" dirty="0" err="1"/>
              <a:t>потокобезопасно</a:t>
            </a:r>
            <a:r>
              <a:rPr lang="ru-RU" dirty="0"/>
              <a:t>, друг за другом, и если </a:t>
            </a:r>
            <a:r>
              <a:rPr lang="ru-RU" dirty="0" smtClean="0"/>
              <a:t>есть </a:t>
            </a:r>
            <a:r>
              <a:rPr lang="ru-RU" dirty="0"/>
              <a:t>какая-то жирная логика на </a:t>
            </a:r>
            <a:r>
              <a:rPr lang="ru-RU" dirty="0" err="1" smtClean="0"/>
              <a:t>акторе</a:t>
            </a:r>
            <a:r>
              <a:rPr lang="ru-RU" dirty="0" smtClean="0"/>
              <a:t>, то </a:t>
            </a:r>
            <a:r>
              <a:rPr lang="ru-RU" dirty="0"/>
              <a:t>придется слишком долго </a:t>
            </a:r>
            <a:r>
              <a:rPr lang="ru-RU" dirty="0" smtClean="0"/>
              <a:t>ждать и выделить много памяти</a:t>
            </a:r>
          </a:p>
          <a:p>
            <a:r>
              <a:rPr lang="ru-RU" dirty="0"/>
              <a:t>Ц</a:t>
            </a:r>
            <a:r>
              <a:rPr lang="ru-RU" dirty="0" smtClean="0"/>
              <a:t>епная </a:t>
            </a:r>
            <a:r>
              <a:rPr lang="ru-RU" dirty="0"/>
              <a:t>реакция. Когда пользователь поднимает какой-то </a:t>
            </a:r>
            <a:r>
              <a:rPr lang="ru-RU" dirty="0" err="1"/>
              <a:t>грейн</a:t>
            </a:r>
            <a:r>
              <a:rPr lang="ru-RU" dirty="0"/>
              <a:t>, а тот в свою очередь </a:t>
            </a:r>
            <a:r>
              <a:rPr lang="ru-RU" dirty="0" smtClean="0"/>
              <a:t>неявно поднимает другие. Пример: </a:t>
            </a:r>
            <a:r>
              <a:rPr lang="ru-RU" dirty="0"/>
              <a:t>пользователь </a:t>
            </a:r>
            <a:r>
              <a:rPr lang="ru-RU" dirty="0" smtClean="0"/>
              <a:t>получает </a:t>
            </a:r>
            <a:r>
              <a:rPr lang="ru-RU" dirty="0"/>
              <a:t>состояния</a:t>
            </a:r>
            <a:r>
              <a:rPr lang="ru-RU" dirty="0" smtClean="0"/>
              <a:t> свои и своих </a:t>
            </a:r>
            <a:r>
              <a:rPr lang="ru-RU" dirty="0"/>
              <a:t>друзей. </a:t>
            </a:r>
            <a:r>
              <a:rPr lang="ru-RU" dirty="0" smtClean="0"/>
              <a:t>Следовательно, </a:t>
            </a:r>
            <a:r>
              <a:rPr lang="ru-RU" dirty="0"/>
              <a:t>вся система держит все свои </a:t>
            </a:r>
            <a:r>
              <a:rPr lang="ru-RU" dirty="0" err="1"/>
              <a:t>грейны</a:t>
            </a:r>
            <a:r>
              <a:rPr lang="ru-RU" dirty="0"/>
              <a:t> в </a:t>
            </a:r>
            <a:r>
              <a:rPr lang="ru-RU" dirty="0" smtClean="0"/>
              <a:t>памяти и они </a:t>
            </a:r>
            <a:r>
              <a:rPr lang="ru-RU" dirty="0"/>
              <a:t>могут быть активны просто так. </a:t>
            </a:r>
            <a:r>
              <a:rPr lang="ru-RU" dirty="0" smtClean="0"/>
              <a:t>Решение – хранить </a:t>
            </a:r>
            <a:r>
              <a:rPr lang="ru-RU" dirty="0" err="1" smtClean="0"/>
              <a:t>стейты</a:t>
            </a:r>
            <a:r>
              <a:rPr lang="ru-RU" dirty="0" smtClean="0"/>
              <a:t> друзей в </a:t>
            </a:r>
            <a:r>
              <a:rPr lang="ru-RU" dirty="0"/>
              <a:t>какой-то общей 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0656" y="532457"/>
            <a:ext cx="9905998" cy="650884"/>
          </a:xfrm>
        </p:spPr>
        <p:txBody>
          <a:bodyPr/>
          <a:lstStyle/>
          <a:p>
            <a:r>
              <a:rPr lang="ru-RU" dirty="0" smtClean="0"/>
              <a:t>Пример (</a:t>
            </a:r>
            <a:r>
              <a:rPr lang="en-US" dirty="0" smtClean="0"/>
              <a:t>Akka.net)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80565" y="1391573"/>
            <a:ext cx="72578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//Определение </a:t>
            </a:r>
            <a:r>
              <a:rPr lang="ru-RU" dirty="0" err="1">
                <a:solidFill>
                  <a:srgbClr val="6A9955"/>
                </a:solidFill>
                <a:latin typeface="Consolas" panose="020B0609020204030204" pitchFamily="49" charset="0"/>
              </a:rPr>
              <a:t>актора</a:t>
            </a:r>
            <a:endParaRPr lang="ru-R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MyActor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ReceiveActor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569CD6"/>
                </a:solidFill>
                <a:latin typeface="Consolas" panose="020B0609020204030204" pitchFamily="49" charset="0"/>
              </a:rPr>
              <a:t>	public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MyActor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	//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получаем сообщение 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–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это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behavior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DCDCAA"/>
                </a:solidFill>
                <a:latin typeface="Consolas" panose="020B0609020204030204" pitchFamily="49" charset="0"/>
              </a:rPr>
              <a:t>	Receive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UserMessage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&gt;((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=&gt; {</a:t>
            </a:r>
          </a:p>
          <a:p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log</a:t>
            </a:r>
            <a:r>
              <a:rPr lang="en-US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Debug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$"Received 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	});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80565" y="4530894"/>
            <a:ext cx="86778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создаем систему </a:t>
            </a:r>
            <a:r>
              <a:rPr lang="ru-RU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акторов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ActorSystem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MySystem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//Prop - 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описание свойств (инкапсулирует формулу создания </a:t>
            </a:r>
            <a:r>
              <a:rPr lang="ru-RU" dirty="0" err="1">
                <a:solidFill>
                  <a:srgbClr val="6A9955"/>
                </a:solidFill>
                <a:latin typeface="Consolas" panose="020B0609020204030204" pitchFamily="49" charset="0"/>
              </a:rPr>
              <a:t>актора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)</a:t>
            </a:r>
            <a:endParaRPr lang="ru-R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MyActor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Создание </a:t>
            </a:r>
            <a:r>
              <a:rPr lang="ru-RU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инстанса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и получение ссылки на </a:t>
            </a:r>
            <a:r>
              <a:rPr lang="ru-RU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актор</a:t>
            </a:r>
            <a:endParaRPr lang="ru-RU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actorRef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ActorOf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myActor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0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517142"/>
            <a:ext cx="9905998" cy="650884"/>
          </a:xfrm>
        </p:spPr>
        <p:txBody>
          <a:bodyPr/>
          <a:lstStyle/>
          <a:p>
            <a:r>
              <a:rPr lang="ru-RU" dirty="0" smtClean="0"/>
              <a:t>Пример (</a:t>
            </a:r>
            <a:r>
              <a:rPr lang="en-US" dirty="0" smtClean="0"/>
              <a:t>Akka.net)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41412" y="2522140"/>
            <a:ext cx="9777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//Отправить сообщение </a:t>
            </a:r>
            <a:r>
              <a:rPr lang="ru-RU" dirty="0" err="1">
                <a:solidFill>
                  <a:srgbClr val="6A9955"/>
                </a:solidFill>
                <a:latin typeface="Consolas" panose="020B0609020204030204" pitchFamily="49" charset="0"/>
              </a:rPr>
              <a:t>актору</a:t>
            </a:r>
            <a:endParaRPr lang="ru-R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ru-RU" dirty="0" err="1">
                <a:solidFill>
                  <a:srgbClr val="6A9955"/>
                </a:solidFill>
                <a:latin typeface="Consolas" panose="020B0609020204030204" pitchFamily="49" charset="0"/>
              </a:rPr>
              <a:t>Ref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 - 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это прокси (т.к. расположение </a:t>
            </a:r>
            <a:r>
              <a:rPr lang="ru-RU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актора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разное)</a:t>
            </a:r>
            <a:endParaRPr lang="ru-R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ru-RU" dirty="0" err="1">
                <a:solidFill>
                  <a:srgbClr val="9CDCFE"/>
                </a:solidFill>
                <a:latin typeface="Consolas" panose="020B0609020204030204" pitchFamily="49" charset="0"/>
              </a:rPr>
              <a:t>actorRef</a:t>
            </a:r>
            <a:r>
              <a:rPr lang="ru-RU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ru-RU" dirty="0" err="1">
                <a:solidFill>
                  <a:srgbClr val="DCDCAA"/>
                </a:solidFill>
                <a:latin typeface="Consolas" panose="020B0609020204030204" pitchFamily="49" charset="0"/>
              </a:rPr>
              <a:t>Tell</a:t>
            </a:r>
            <a:r>
              <a:rPr lang="ru-R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ru-RU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ru-R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4EC9B0"/>
                </a:solidFill>
                <a:latin typeface="Consolas" panose="020B0609020204030204" pitchFamily="49" charset="0"/>
              </a:rPr>
              <a:t>UserMessage</a:t>
            </a:r>
            <a:r>
              <a:rPr lang="ru-RU" dirty="0">
                <a:solidFill>
                  <a:srgbClr val="D4D4D4"/>
                </a:solidFill>
                <a:latin typeface="Consolas" panose="020B0609020204030204" pitchFamily="49" charset="0"/>
              </a:rPr>
              <a:t>()); </a:t>
            </a:r>
            <a:endParaRPr lang="ru-RU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отправить-и-забыть - асинхронная отправка, сразу возвращает управление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41412" y="3876255"/>
            <a:ext cx="96162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отправить-и-получить-результат 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- это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future - 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имеет большие накладные расходы за счет таймаута 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ожидания 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ответа</a:t>
            </a:r>
            <a:endParaRPr lang="ru-R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//С их помощью описывается объект, к которому можно обратиться за результатом, вычисление которого может быть не завершено на данный момент.</a:t>
            </a:r>
            <a:endParaRPr lang="ru-R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A future is a placeholder object for a result that does not yet exist. - Task&lt;T&gt;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//A promise is a writable, single-assignment container, which completes a future. -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TaskCompletionSource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&lt;T&gt;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actorRef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Ask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UserMessage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timeout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41412" y="1168026"/>
            <a:ext cx="93580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//Создание дочернего </a:t>
            </a:r>
            <a:r>
              <a:rPr lang="ru-RU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актора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 (через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context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поле внутри </a:t>
            </a:r>
            <a:r>
              <a:rPr lang="ru-RU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актора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-родителя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</a:t>
            </a:r>
            <a:r>
              <a:rPr lang="ru-RU" dirty="0" smtClean="0">
                <a:solidFill>
                  <a:srgbClr val="6A9955"/>
                </a:solidFill>
                <a:latin typeface="Consolas" panose="020B0609020204030204" pitchFamily="49" charset="0"/>
              </a:rPr>
              <a:t>супервизора)</a:t>
            </a:r>
            <a:endParaRPr lang="ru-R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childProp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ChildActor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childRef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context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ActorOf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childProp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"child"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0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517142"/>
            <a:ext cx="9905998" cy="650884"/>
          </a:xfrm>
        </p:spPr>
        <p:txBody>
          <a:bodyPr/>
          <a:lstStyle/>
          <a:p>
            <a:r>
              <a:rPr lang="ru-RU" dirty="0" smtClean="0"/>
              <a:t>Пример (</a:t>
            </a:r>
            <a:r>
              <a:rPr lang="en-US" dirty="0" err="1" smtClean="0"/>
              <a:t>orleans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41412" y="1168026"/>
            <a:ext cx="85994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ru-RU" dirty="0" err="1">
                <a:solidFill>
                  <a:srgbClr val="6A9955"/>
                </a:solidFill>
                <a:latin typeface="Consolas" panose="020B0609020204030204" pitchFamily="49" charset="0"/>
              </a:rPr>
              <a:t>грэйн</a:t>
            </a:r>
            <a:r>
              <a:rPr lang="ru-RU" dirty="0">
                <a:solidFill>
                  <a:srgbClr val="6A9955"/>
                </a:solidFill>
                <a:latin typeface="Consolas" panose="020B0609020204030204" pitchFamily="49" charset="0"/>
              </a:rPr>
              <a:t> из типа и ключа (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guid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IPlayerState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IGrainWithGuidKey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dirty="0" smtClean="0">
                <a:solidFill>
                  <a:srgbClr val="4EC9B0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4EC9B0"/>
                </a:solidFill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4EC9B0"/>
                </a:solidFill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&gt;&gt;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GetStates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Task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ApplyState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4EC9B0"/>
                </a:solidFill>
                <a:latin typeface="Consolas" panose="020B0609020204030204" pitchFamily="49" charset="0"/>
              </a:rPr>
              <a:t>State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state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41412" y="3573236"/>
            <a:ext cx="9905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playerState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GrainClient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GrainFactory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GetGrain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IPlayerState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playerId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states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player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GetStates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player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ApplyState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newState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75556" y="5147450"/>
            <a:ext cx="9637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При вызове </a:t>
            </a:r>
            <a:r>
              <a:rPr lang="ru-RU" sz="2400" dirty="0" err="1"/>
              <a:t>GetStates</a:t>
            </a:r>
            <a:r>
              <a:rPr lang="ru-RU" sz="2400" dirty="0"/>
              <a:t> </a:t>
            </a:r>
            <a:r>
              <a:rPr lang="ru-RU" sz="2400" dirty="0" err="1"/>
              <a:t>Orleans</a:t>
            </a:r>
            <a:r>
              <a:rPr lang="ru-RU" sz="2400" dirty="0"/>
              <a:t> поднимет наш </a:t>
            </a:r>
            <a:r>
              <a:rPr lang="ru-RU" sz="2400" dirty="0" err="1"/>
              <a:t>грейн</a:t>
            </a:r>
            <a:r>
              <a:rPr lang="ru-RU" sz="2400" dirty="0"/>
              <a:t>, прочитает </a:t>
            </a:r>
            <a:r>
              <a:rPr lang="ru-RU" sz="2400" dirty="0" err="1"/>
              <a:t>state</a:t>
            </a:r>
            <a:r>
              <a:rPr lang="ru-RU" sz="2400" dirty="0"/>
              <a:t> из </a:t>
            </a:r>
            <a:r>
              <a:rPr lang="ru-RU" sz="2400" dirty="0" err="1"/>
              <a:t>Persistence</a:t>
            </a:r>
            <a:r>
              <a:rPr lang="ru-RU" sz="2400" dirty="0"/>
              <a:t>-хранилища себе в память, а при </a:t>
            </a:r>
            <a:r>
              <a:rPr lang="ru-RU" sz="2400" dirty="0" err="1"/>
              <a:t>ApplyState</a:t>
            </a:r>
            <a:r>
              <a:rPr lang="ru-RU" sz="2400" dirty="0"/>
              <a:t> применит новый </a:t>
            </a:r>
            <a:r>
              <a:rPr lang="ru-RU" sz="2400" dirty="0" err="1"/>
              <a:t>стейт</a:t>
            </a:r>
            <a:r>
              <a:rPr lang="ru-RU" sz="2400" dirty="0"/>
              <a:t>, а также обновит этот </a:t>
            </a:r>
            <a:r>
              <a:rPr lang="ru-RU" sz="2400" dirty="0" err="1"/>
              <a:t>стейт</a:t>
            </a:r>
            <a:r>
              <a:rPr lang="ru-RU" sz="2400" dirty="0"/>
              <a:t> и у себя в памяти, и в </a:t>
            </a:r>
            <a:r>
              <a:rPr lang="ru-RU" sz="2400" dirty="0" err="1"/>
              <a:t>Persistence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865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Кластеризация и </a:t>
            </a:r>
            <a:r>
              <a:rPr lang="ru-RU" dirty="0" err="1" smtClean="0"/>
              <a:t>акторы</a:t>
            </a:r>
            <a:r>
              <a:rPr lang="ru-RU" dirty="0" smtClean="0"/>
              <a:t>: Сложности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5"/>
            <a:ext cx="9905999" cy="5174429"/>
          </a:xfrm>
        </p:spPr>
        <p:txBody>
          <a:bodyPr>
            <a:normAutofit/>
          </a:bodyPr>
          <a:lstStyle/>
          <a:p>
            <a:r>
              <a:rPr lang="ru-RU" dirty="0"/>
              <a:t>З</a:t>
            </a:r>
            <a:r>
              <a:rPr lang="ru-RU" dirty="0" smtClean="0"/>
              <a:t>адача </a:t>
            </a:r>
            <a:r>
              <a:rPr lang="ru-RU" dirty="0"/>
              <a:t>– распределить </a:t>
            </a:r>
            <a:r>
              <a:rPr lang="ru-RU" dirty="0" err="1"/>
              <a:t>акторы</a:t>
            </a:r>
            <a:r>
              <a:rPr lang="ru-RU" dirty="0"/>
              <a:t> по всей системы и эффективно добираться, когда появятся новые </a:t>
            </a:r>
            <a:r>
              <a:rPr lang="ru-RU" dirty="0" smtClean="0"/>
              <a:t>сообщения</a:t>
            </a:r>
          </a:p>
          <a:p>
            <a:r>
              <a:rPr lang="ru-RU" dirty="0"/>
              <a:t>У каждого </a:t>
            </a:r>
            <a:r>
              <a:rPr lang="ru-RU" dirty="0" err="1"/>
              <a:t>актора</a:t>
            </a:r>
            <a:r>
              <a:rPr lang="ru-RU" dirty="0"/>
              <a:t> свой уникальный адрес – как их адресовать на разных </a:t>
            </a:r>
            <a:r>
              <a:rPr lang="ru-RU" dirty="0" smtClean="0"/>
              <a:t>машинах?</a:t>
            </a:r>
          </a:p>
          <a:p>
            <a:r>
              <a:rPr lang="ru-RU" dirty="0"/>
              <a:t>Е</a:t>
            </a:r>
            <a:r>
              <a:rPr lang="ru-RU" dirty="0" smtClean="0"/>
              <a:t>сли </a:t>
            </a:r>
            <a:r>
              <a:rPr lang="ru-RU" dirty="0"/>
              <a:t>кластер с узлами, которые могут терять друг </a:t>
            </a:r>
            <a:r>
              <a:rPr lang="ru-RU" dirty="0" smtClean="0"/>
              <a:t>друга, то сложно </a:t>
            </a:r>
            <a:r>
              <a:rPr lang="ru-RU" dirty="0"/>
              <a:t>обеспечить последовательную и гарантированную доставку сообщений между </a:t>
            </a:r>
            <a:r>
              <a:rPr lang="ru-RU" dirty="0" err="1" smtClean="0"/>
              <a:t>акторами</a:t>
            </a:r>
            <a:endParaRPr lang="ru-RU" dirty="0" smtClean="0"/>
          </a:p>
          <a:p>
            <a:r>
              <a:rPr lang="ru-RU" dirty="0"/>
              <a:t>Узлы постоянно взаимодействуют друг с другом – </a:t>
            </a:r>
            <a:r>
              <a:rPr lang="en-US" dirty="0"/>
              <a:t>gossip protocol</a:t>
            </a:r>
            <a:r>
              <a:rPr lang="ru-RU" dirty="0"/>
              <a:t> – проблема в том, что если машина загружена на 100% </a:t>
            </a:r>
            <a:r>
              <a:rPr lang="en-US" dirty="0"/>
              <a:t>CPU</a:t>
            </a:r>
            <a:r>
              <a:rPr lang="ru-RU" dirty="0"/>
              <a:t>, то узлы начнут терять друг друга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41849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Кластеризация и </a:t>
            </a:r>
            <a:r>
              <a:rPr lang="ru-RU" dirty="0" err="1" smtClean="0"/>
              <a:t>акторы</a:t>
            </a:r>
            <a:r>
              <a:rPr lang="ru-RU" dirty="0" smtClean="0"/>
              <a:t>: понятия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5"/>
            <a:ext cx="9905999" cy="517442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Узел кластера – система </a:t>
            </a:r>
            <a:r>
              <a:rPr lang="ru-RU" dirty="0" err="1"/>
              <a:t>акторов</a:t>
            </a:r>
            <a:r>
              <a:rPr lang="ru-RU" dirty="0"/>
              <a:t>, которая определена где угодно в кластере, он из них и строится по сути</a:t>
            </a:r>
          </a:p>
          <a:p>
            <a:r>
              <a:rPr lang="ru-RU" dirty="0"/>
              <a:t>Кластер – совокупность узлов, существующих независимо друг от друга</a:t>
            </a:r>
          </a:p>
          <a:p>
            <a:r>
              <a:rPr lang="ru-RU" dirty="0"/>
              <a:t>Роль узла – функции </a:t>
            </a:r>
            <a:r>
              <a:rPr lang="ru-RU" dirty="0" err="1"/>
              <a:t>акторов</a:t>
            </a:r>
            <a:r>
              <a:rPr lang="ru-RU" dirty="0"/>
              <a:t> узла (они все служат единой цели)</a:t>
            </a:r>
          </a:p>
          <a:p>
            <a:r>
              <a:rPr lang="ru-RU" dirty="0"/>
              <a:t>Лидер – узел, который решает, разрешать ли другому узлу войти в систему, отключать узлы или нет</a:t>
            </a:r>
          </a:p>
          <a:p>
            <a:r>
              <a:rPr lang="ru-RU" dirty="0" err="1"/>
              <a:t>Шард</a:t>
            </a:r>
            <a:r>
              <a:rPr lang="ru-RU" dirty="0"/>
              <a:t> – логическая структура, отвечает за обработку </a:t>
            </a:r>
            <a:r>
              <a:rPr lang="en-US" dirty="0" smtClean="0"/>
              <a:t>ID</a:t>
            </a:r>
            <a:r>
              <a:rPr lang="ru-RU" dirty="0" smtClean="0"/>
              <a:t> отправителя. </a:t>
            </a:r>
            <a:r>
              <a:rPr lang="ru-RU" dirty="0"/>
              <a:t>Вычисляем </a:t>
            </a:r>
            <a:r>
              <a:rPr lang="ru-RU" dirty="0" smtClean="0"/>
              <a:t>подобие </a:t>
            </a:r>
            <a:r>
              <a:rPr lang="ru-RU" dirty="0" err="1" smtClean="0"/>
              <a:t>хэша</a:t>
            </a:r>
            <a:r>
              <a:rPr lang="ru-RU" dirty="0" smtClean="0"/>
              <a:t> </a:t>
            </a:r>
            <a:r>
              <a:rPr lang="en-US" dirty="0" smtClean="0"/>
              <a:t>ID</a:t>
            </a:r>
            <a:r>
              <a:rPr lang="ru-RU" dirty="0"/>
              <a:t>. Соответственно назначаем конкретный логический </a:t>
            </a:r>
            <a:r>
              <a:rPr lang="ru-RU" dirty="0" err="1"/>
              <a:t>шард</a:t>
            </a:r>
            <a:r>
              <a:rPr lang="ru-RU" dirty="0"/>
              <a:t>. При этом </a:t>
            </a:r>
            <a:r>
              <a:rPr lang="ru-RU" dirty="0" err="1"/>
              <a:t>шарды</a:t>
            </a:r>
            <a:r>
              <a:rPr lang="ru-RU" dirty="0"/>
              <a:t> всегда должны оставаться такими, какими были назначены вне зависимости от изменений в узлах (узлы приходят и уходят)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744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Один из способов реализации: </a:t>
            </a:r>
            <a:r>
              <a:rPr lang="ru-RU" dirty="0" err="1" smtClean="0"/>
              <a:t>хинты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5"/>
            <a:ext cx="9905999" cy="5174429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Хочется</a:t>
            </a:r>
            <a:r>
              <a:rPr lang="ru-RU" dirty="0"/>
              <a:t>, чтобы получатель сообщения (</a:t>
            </a:r>
            <a:r>
              <a:rPr lang="ru-RU" dirty="0" err="1"/>
              <a:t>актор</a:t>
            </a:r>
            <a:r>
              <a:rPr lang="ru-RU" dirty="0"/>
              <a:t>) выбирался на основе </a:t>
            </a:r>
            <a:r>
              <a:rPr lang="en-US" dirty="0"/>
              <a:t>ID </a:t>
            </a:r>
            <a:r>
              <a:rPr lang="ru-RU" dirty="0"/>
              <a:t>отправителя, т.е. внутри кластера сообщение бы послалось на нужный </a:t>
            </a:r>
            <a:r>
              <a:rPr lang="ru-RU" dirty="0" err="1"/>
              <a:t>актор</a:t>
            </a:r>
            <a:r>
              <a:rPr lang="ru-RU" dirty="0"/>
              <a:t> (внутри узла если </a:t>
            </a:r>
            <a:r>
              <a:rPr lang="ru-RU" dirty="0" smtClean="0"/>
              <a:t>есть </a:t>
            </a:r>
            <a:r>
              <a:rPr lang="ru-RU" dirty="0" err="1" smtClean="0"/>
              <a:t>шарды</a:t>
            </a:r>
            <a:r>
              <a:rPr lang="ru-RU" dirty="0"/>
              <a:t>).</a:t>
            </a:r>
          </a:p>
          <a:p>
            <a:r>
              <a:rPr lang="en-US" dirty="0" err="1" smtClean="0"/>
              <a:t>GetHashCode</a:t>
            </a:r>
            <a:r>
              <a:rPr lang="en-US" dirty="0" smtClean="0"/>
              <a:t> </a:t>
            </a:r>
            <a:r>
              <a:rPr lang="ru-RU" dirty="0"/>
              <a:t>обеспечивает стабильность генерируемого хэш-кода только в пределах домена – в другом </a:t>
            </a:r>
            <a:r>
              <a:rPr lang="ru-RU" dirty="0" smtClean="0"/>
              <a:t>процессе </a:t>
            </a:r>
            <a:r>
              <a:rPr lang="ru-RU" dirty="0"/>
              <a:t>– уже нет. </a:t>
            </a:r>
            <a:r>
              <a:rPr lang="ru-RU" dirty="0" err="1"/>
              <a:t>Шарды</a:t>
            </a:r>
            <a:r>
              <a:rPr lang="ru-RU" dirty="0"/>
              <a:t> не могут найти друг друга из-за этого </a:t>
            </a:r>
            <a:r>
              <a:rPr lang="ru-RU" dirty="0" smtClean="0"/>
              <a:t>– следует </a:t>
            </a:r>
            <a:r>
              <a:rPr lang="ru-RU" dirty="0"/>
              <a:t>менять </a:t>
            </a:r>
            <a:r>
              <a:rPr lang="en-US" dirty="0" err="1"/>
              <a:t>GetHashCode</a:t>
            </a:r>
            <a:r>
              <a:rPr lang="en-US" dirty="0"/>
              <a:t> </a:t>
            </a:r>
            <a:r>
              <a:rPr lang="ru-RU" dirty="0"/>
              <a:t>на другой свой </a:t>
            </a:r>
            <a:r>
              <a:rPr lang="ru-RU" dirty="0" smtClean="0"/>
              <a:t>алгоритм</a:t>
            </a:r>
            <a:endParaRPr lang="ru-RU" dirty="0"/>
          </a:p>
          <a:p>
            <a:r>
              <a:rPr lang="ru-RU" dirty="0"/>
              <a:t>Персистентные </a:t>
            </a:r>
            <a:r>
              <a:rPr lang="ru-RU" dirty="0" err="1"/>
              <a:t>акторы</a:t>
            </a:r>
            <a:r>
              <a:rPr lang="ru-RU" dirty="0"/>
              <a:t> в кластере – нужно, чтобы </a:t>
            </a:r>
            <a:r>
              <a:rPr lang="en-US" dirty="0"/>
              <a:t>persistent id actor </a:t>
            </a:r>
            <a:r>
              <a:rPr lang="ru-RU" dirty="0"/>
              <a:t>должен был выбран как </a:t>
            </a:r>
            <a:r>
              <a:rPr lang="en-US" dirty="0"/>
              <a:t>ID </a:t>
            </a:r>
            <a:r>
              <a:rPr lang="ru-RU" dirty="0"/>
              <a:t>корневого агрегата (</a:t>
            </a:r>
            <a:r>
              <a:rPr lang="en-US" dirty="0"/>
              <a:t>persistent </a:t>
            </a:r>
            <a:r>
              <a:rPr lang="ru-RU" dirty="0"/>
              <a:t>– сохраняет состояния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 err="1"/>
              <a:t>Синглтон</a:t>
            </a:r>
            <a:r>
              <a:rPr lang="ru-RU" dirty="0"/>
              <a:t> – одна сущность (</a:t>
            </a:r>
            <a:r>
              <a:rPr lang="en-US" dirty="0"/>
              <a:t>entity</a:t>
            </a:r>
            <a:r>
              <a:rPr lang="ru-RU" dirty="0"/>
              <a:t>), которая выступает как </a:t>
            </a:r>
            <a:r>
              <a:rPr lang="ru-RU" dirty="0" err="1"/>
              <a:t>шард</a:t>
            </a:r>
            <a:r>
              <a:rPr lang="ru-RU" dirty="0"/>
              <a:t> из одной </a:t>
            </a:r>
            <a:r>
              <a:rPr lang="ru-RU" dirty="0" smtClean="0"/>
              <a:t>сущности</a:t>
            </a:r>
            <a:endParaRPr lang="ru-RU" dirty="0"/>
          </a:p>
          <a:p>
            <a:r>
              <a:rPr lang="ru-RU" dirty="0"/>
              <a:t>Пример кластерного </a:t>
            </a:r>
            <a:r>
              <a:rPr lang="ru-RU" dirty="0" err="1"/>
              <a:t>синглтона</a:t>
            </a:r>
            <a:r>
              <a:rPr lang="ru-RU" dirty="0"/>
              <a:t> – когда </a:t>
            </a:r>
            <a:r>
              <a:rPr lang="ru-RU" dirty="0" smtClean="0"/>
              <a:t>никогда </a:t>
            </a:r>
            <a:r>
              <a:rPr lang="ru-RU" dirty="0"/>
              <a:t>не нужны параллельные </a:t>
            </a:r>
            <a:r>
              <a:rPr lang="ru-RU" dirty="0" smtClean="0"/>
              <a:t>записи</a:t>
            </a:r>
            <a:endParaRPr lang="ru-RU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1275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833559"/>
            <a:ext cx="9905999" cy="13543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C#</a:t>
            </a:r>
          </a:p>
          <a:p>
            <a:r>
              <a:rPr lang="en-US" dirty="0" smtClean="0"/>
              <a:t>Azure</a:t>
            </a:r>
            <a:r>
              <a:rPr lang="ru-RU" dirty="0" smtClean="0"/>
              <a:t> (</a:t>
            </a:r>
            <a:r>
              <a:rPr lang="en-US" dirty="0" smtClean="0"/>
              <a:t>Table storage, Cosmo DB)</a:t>
            </a:r>
          </a:p>
          <a:p>
            <a:r>
              <a:rPr lang="en-US" dirty="0" smtClean="0"/>
              <a:t>Orleans Framework</a:t>
            </a:r>
            <a:endParaRPr lang="ru-RU" dirty="0"/>
          </a:p>
        </p:txBody>
      </p:sp>
      <p:pic>
        <p:nvPicPr>
          <p:cNvPr id="10244" name="Picture 4" descr="ÐÐ°ÑÑÐ¸Ð½ÐºÐ¸ Ð¿Ð¾ Ð·Ð°Ð¿ÑÐ¾ÑÑ Saber Interactive qua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1" y="65210"/>
            <a:ext cx="5932489" cy="203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ÐÐ°ÑÑÐ¸Ð½ÐºÐ¸ Ð¿Ð¾ Ð·Ð°Ð¿ÑÐ¾ÑÑ az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877" y="1833559"/>
            <a:ext cx="4572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0" y="3932170"/>
            <a:ext cx="2878134" cy="287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4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Один из способов реализации: </a:t>
            </a:r>
            <a:r>
              <a:rPr lang="ru-RU" dirty="0" err="1" smtClean="0"/>
              <a:t>хинты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5"/>
            <a:ext cx="9905999" cy="5174429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Если что-то перестало работать, например, связь пропала – это не всегда проблема, нужно дать время на </a:t>
            </a:r>
            <a:r>
              <a:rPr lang="ru-RU" dirty="0" smtClean="0"/>
              <a:t>восстановление </a:t>
            </a:r>
            <a:r>
              <a:rPr lang="ru-RU" dirty="0" err="1" smtClean="0"/>
              <a:t>акторам</a:t>
            </a:r>
            <a:endParaRPr lang="ru-RU" dirty="0"/>
          </a:p>
          <a:p>
            <a:pPr lvl="0"/>
            <a:r>
              <a:rPr lang="ru-RU" dirty="0" smtClean="0"/>
              <a:t>Если не восстановилось – используем статический кворум, если известно </a:t>
            </a:r>
            <a:r>
              <a:rPr lang="ru-RU" dirty="0"/>
              <a:t>количество </a:t>
            </a:r>
            <a:r>
              <a:rPr lang="ru-RU" dirty="0" smtClean="0"/>
              <a:t>узлов, например: </a:t>
            </a:r>
          </a:p>
          <a:p>
            <a:pPr lvl="1"/>
            <a:r>
              <a:rPr lang="ru-RU" dirty="0"/>
              <a:t>Д</a:t>
            </a:r>
            <a:r>
              <a:rPr lang="ru-RU" dirty="0" smtClean="0"/>
              <a:t>олжно быть как </a:t>
            </a:r>
            <a:r>
              <a:rPr lang="ru-RU" dirty="0"/>
              <a:t>минимум 6 </a:t>
            </a:r>
            <a:r>
              <a:rPr lang="ru-RU" dirty="0" smtClean="0"/>
              <a:t>работоспособных узлов, иначе – </a:t>
            </a:r>
            <a:r>
              <a:rPr lang="ru-RU" dirty="0"/>
              <a:t>всех </a:t>
            </a:r>
            <a:r>
              <a:rPr lang="ru-RU" dirty="0" smtClean="0"/>
              <a:t>убиваем.</a:t>
            </a:r>
            <a:endParaRPr lang="ru-RU" dirty="0"/>
          </a:p>
          <a:p>
            <a:pPr lvl="1"/>
            <a:r>
              <a:rPr lang="ru-RU" dirty="0"/>
              <a:t>Сохранить большинство – при разрыве соединения убивается та </a:t>
            </a:r>
            <a:r>
              <a:rPr lang="ru-RU" dirty="0" smtClean="0"/>
              <a:t>часть взаимодействующих узлов, </a:t>
            </a:r>
            <a:r>
              <a:rPr lang="ru-RU" dirty="0"/>
              <a:t>которая </a:t>
            </a:r>
            <a:r>
              <a:rPr lang="ru-RU" dirty="0" smtClean="0"/>
              <a:t>меньшая по количеству \ важности</a:t>
            </a:r>
            <a:endParaRPr lang="ru-RU" dirty="0"/>
          </a:p>
          <a:p>
            <a:pPr lvl="1"/>
            <a:r>
              <a:rPr lang="ru-RU" dirty="0"/>
              <a:t>Сохранить </a:t>
            </a:r>
            <a:r>
              <a:rPr lang="ru-RU" dirty="0" smtClean="0"/>
              <a:t>старейший \ помеченный – зачастую </a:t>
            </a:r>
            <a:r>
              <a:rPr lang="ru-RU" dirty="0" err="1" smtClean="0"/>
              <a:t>синглтон</a:t>
            </a:r>
            <a:endParaRPr lang="ru-RU" dirty="0" smtClean="0"/>
          </a:p>
          <a:p>
            <a:r>
              <a:rPr lang="ru-RU" dirty="0"/>
              <a:t>Использовать </a:t>
            </a:r>
            <a:r>
              <a:rPr lang="ru-RU" dirty="0" smtClean="0"/>
              <a:t>подход </a:t>
            </a:r>
            <a:r>
              <a:rPr lang="en-US" dirty="0" err="1"/>
              <a:t>E</a:t>
            </a:r>
            <a:r>
              <a:rPr lang="ru-RU" dirty="0" err="1" smtClean="0"/>
              <a:t>rror</a:t>
            </a:r>
            <a:r>
              <a:rPr lang="ru-RU" dirty="0" smtClean="0"/>
              <a:t> </a:t>
            </a:r>
            <a:r>
              <a:rPr lang="ru-RU" dirty="0" err="1"/>
              <a:t>kernel</a:t>
            </a:r>
            <a:r>
              <a:rPr lang="ru-RU" dirty="0"/>
              <a:t> – </a:t>
            </a:r>
            <a:r>
              <a:rPr lang="ru-RU" dirty="0" err="1" smtClean="0"/>
              <a:t>акторы</a:t>
            </a:r>
            <a:r>
              <a:rPr lang="ru-RU" dirty="0" smtClean="0"/>
              <a:t>, где вероятнее возникновение ошибок </a:t>
            </a:r>
            <a:r>
              <a:rPr lang="ru-RU" dirty="0"/>
              <a:t>(запись в </a:t>
            </a:r>
            <a:r>
              <a:rPr lang="ru-RU" dirty="0" smtClean="0"/>
              <a:t>файл, вычисления) – </a:t>
            </a:r>
            <a:r>
              <a:rPr lang="ru-RU" dirty="0"/>
              <a:t>на низкий </a:t>
            </a:r>
            <a:r>
              <a:rPr lang="ru-RU" dirty="0" smtClean="0"/>
              <a:t>уровень, </a:t>
            </a:r>
            <a:r>
              <a:rPr lang="ru-RU" dirty="0"/>
              <a:t>на высоком уровне выполняется только делегирование задач</a:t>
            </a:r>
            <a:endParaRPr lang="ru-RU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5570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9068"/>
          </a:xfrm>
        </p:spPr>
        <p:txBody>
          <a:bodyPr/>
          <a:lstStyle/>
          <a:p>
            <a:r>
              <a:rPr lang="ru-RU" dirty="0" smtClean="0"/>
              <a:t>Использованные материалы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www.youtube.com/watch?v=dDYQpvtEEfo</a:t>
            </a:r>
            <a:endParaRPr lang="ru-RU" dirty="0" smtClean="0"/>
          </a:p>
          <a:p>
            <a:r>
              <a:rPr lang="en-US" dirty="0">
                <a:hlinkClick r:id="rId3"/>
              </a:rPr>
              <a:t>https://habr.com/ru/company/pixonic/blog/426875</a:t>
            </a:r>
            <a:r>
              <a:rPr lang="en-US" dirty="0" smtClean="0">
                <a:hlinkClick r:id="rId3"/>
              </a:rPr>
              <a:t>/</a:t>
            </a:r>
            <a:endParaRPr lang="ru-RU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learnyousomeerlang.com/supervisors</a:t>
            </a:r>
            <a:endParaRPr lang="ru-RU" dirty="0" smtClean="0"/>
          </a:p>
          <a:p>
            <a:r>
              <a:rPr lang="en-US" dirty="0">
                <a:hlinkClick r:id="rId5"/>
              </a:rPr>
              <a:t>https://habr.com/ru/post/334586</a:t>
            </a:r>
            <a:r>
              <a:rPr lang="en-US" dirty="0" smtClean="0">
                <a:hlinkClick r:id="rId5"/>
              </a:rPr>
              <a:t>/</a:t>
            </a:r>
            <a:endParaRPr lang="ru-RU" dirty="0" smtClean="0"/>
          </a:p>
          <a:p>
            <a:r>
              <a:rPr lang="en-US" dirty="0" err="1"/>
              <a:t>Atul</a:t>
            </a:r>
            <a:r>
              <a:rPr lang="en-US" dirty="0"/>
              <a:t> S. </a:t>
            </a:r>
            <a:r>
              <a:rPr lang="en-US" dirty="0" err="1"/>
              <a:t>Khot</a:t>
            </a:r>
            <a:r>
              <a:rPr lang="en-US" dirty="0"/>
              <a:t> - Concurrent Patterns and Best Practices: Build scalable apps with patterns in multithreading, synchronization, and </a:t>
            </a:r>
            <a:r>
              <a:rPr lang="en-US" dirty="0" smtClean="0"/>
              <a:t>functional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39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6946"/>
          </a:xfrm>
        </p:spPr>
        <p:txBody>
          <a:bodyPr/>
          <a:lstStyle/>
          <a:p>
            <a:r>
              <a:rPr lang="ru-RU" dirty="0" smtClean="0"/>
              <a:t>Модель </a:t>
            </a:r>
            <a:r>
              <a:rPr lang="ru-RU" dirty="0" err="1" smtClean="0"/>
              <a:t>актора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55463"/>
            <a:ext cx="9905999" cy="5000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</a:t>
            </a:r>
            <a:r>
              <a:rPr lang="ru-RU" dirty="0" smtClean="0"/>
              <a:t>ысокоуровневая </a:t>
            </a:r>
            <a:r>
              <a:rPr lang="ru-RU" dirty="0"/>
              <a:t>модель параллельных </a:t>
            </a:r>
            <a:r>
              <a:rPr lang="ru-RU" dirty="0" smtClean="0"/>
              <a:t>вычислений</a:t>
            </a:r>
            <a:br>
              <a:rPr lang="ru-RU" dirty="0" smtClean="0"/>
            </a:br>
            <a:r>
              <a:rPr lang="ru-RU" dirty="0" smtClean="0"/>
              <a:t>с </a:t>
            </a:r>
            <a:r>
              <a:rPr lang="ru-RU" dirty="0"/>
              <a:t>высоким уровнем абстракции – не завязано на 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конкретную реализацию</a:t>
            </a:r>
          </a:p>
          <a:p>
            <a:pPr marL="0" indent="0">
              <a:buNone/>
            </a:pPr>
            <a:r>
              <a:rPr lang="ru-RU" dirty="0" err="1" smtClean="0"/>
              <a:t>Актор</a:t>
            </a:r>
            <a:r>
              <a:rPr lang="ru-RU" dirty="0" smtClean="0"/>
              <a:t> – </a:t>
            </a:r>
            <a:r>
              <a:rPr lang="ru-RU" dirty="0"/>
              <a:t>п</a:t>
            </a:r>
            <a:r>
              <a:rPr lang="ru-RU" dirty="0" smtClean="0"/>
              <a:t>римитивная единица </a:t>
            </a:r>
            <a:r>
              <a:rPr lang="ru-RU" dirty="0"/>
              <a:t>с хранилищем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сообщений и </a:t>
            </a:r>
            <a:r>
              <a:rPr lang="ru-RU" dirty="0"/>
              <a:t>внутренним </a:t>
            </a:r>
            <a:r>
              <a:rPr lang="ru-RU" dirty="0" smtClean="0"/>
              <a:t>состоянием, </a:t>
            </a:r>
            <a:r>
              <a:rPr lang="ru-RU" dirty="0"/>
              <a:t>получающая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сообщения </a:t>
            </a:r>
            <a:r>
              <a:rPr lang="ru-RU" dirty="0"/>
              <a:t>и делающая </a:t>
            </a:r>
            <a:r>
              <a:rPr lang="ru-RU" dirty="0" smtClean="0"/>
              <a:t>примитивные </a:t>
            </a:r>
            <a:r>
              <a:rPr lang="ru-RU" dirty="0"/>
              <a:t>вычисления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основанные </a:t>
            </a:r>
            <a:r>
              <a:rPr lang="ru-RU" dirty="0"/>
              <a:t>на этих </a:t>
            </a:r>
            <a:r>
              <a:rPr lang="ru-RU" dirty="0" smtClean="0"/>
              <a:t>сообщениях</a:t>
            </a:r>
          </a:p>
        </p:txBody>
      </p:sp>
      <p:pic>
        <p:nvPicPr>
          <p:cNvPr id="8" name="Picture 2" descr="https://habrastorage.org/webt/k7/le/o8/k7leo8f4_bksrkrxepnw7vlp_x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r="22567"/>
          <a:stretch/>
        </p:blipFill>
        <p:spPr bwMode="auto">
          <a:xfrm>
            <a:off x="8394700" y="1206500"/>
            <a:ext cx="3554933" cy="390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84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23007"/>
          </a:xfrm>
        </p:spPr>
        <p:txBody>
          <a:bodyPr/>
          <a:lstStyle/>
          <a:p>
            <a:r>
              <a:rPr lang="ru-RU" dirty="0" smtClean="0"/>
              <a:t>где реализована модель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441526"/>
            <a:ext cx="9905999" cy="4819426"/>
          </a:xfrm>
        </p:spPr>
        <p:txBody>
          <a:bodyPr>
            <a:normAutofit lnSpcReduction="10000"/>
          </a:bodyPr>
          <a:lstStyle/>
          <a:p>
            <a:r>
              <a:rPr lang="ru-RU" sz="2800" dirty="0" smtClean="0"/>
              <a:t>Языки</a:t>
            </a:r>
          </a:p>
          <a:p>
            <a:pPr lvl="1"/>
            <a:r>
              <a:rPr lang="en-US" sz="2400" dirty="0" err="1" smtClean="0"/>
              <a:t>Erlang</a:t>
            </a:r>
            <a:r>
              <a:rPr lang="en-US" sz="2400" dirty="0" smtClean="0"/>
              <a:t>, Elixir</a:t>
            </a:r>
            <a:r>
              <a:rPr lang="ru-RU" sz="2400" dirty="0" smtClean="0"/>
              <a:t> (имеют </a:t>
            </a:r>
            <a:r>
              <a:rPr lang="ru-RU" sz="2400" dirty="0" err="1" smtClean="0"/>
              <a:t>акторную</a:t>
            </a:r>
            <a:r>
              <a:rPr lang="ru-RU" sz="2400" dirty="0" smtClean="0"/>
              <a:t> модель вычислений)</a:t>
            </a:r>
            <a:endParaRPr lang="en-US" sz="2400" dirty="0" smtClean="0"/>
          </a:p>
          <a:p>
            <a:r>
              <a:rPr lang="ru-RU" sz="2800" dirty="0" smtClean="0"/>
              <a:t>Фреймворки</a:t>
            </a:r>
            <a:endParaRPr lang="en-US" sz="2800" dirty="0" smtClean="0"/>
          </a:p>
          <a:p>
            <a:pPr lvl="1"/>
            <a:r>
              <a:rPr lang="en-US" sz="2400" dirty="0" err="1" smtClean="0"/>
              <a:t>Akka.Net</a:t>
            </a:r>
            <a:r>
              <a:rPr lang="ru-RU" sz="2400" dirty="0" smtClean="0"/>
              <a:t> - нужно </a:t>
            </a:r>
            <a:r>
              <a:rPr lang="ru-RU" sz="2400" dirty="0"/>
              <a:t>обязательно самим управлять </a:t>
            </a:r>
            <a:r>
              <a:rPr lang="ru-RU" sz="2400" dirty="0" err="1" smtClean="0"/>
              <a:t>акторами</a:t>
            </a:r>
            <a:r>
              <a:rPr lang="ru-RU" sz="2400" dirty="0" smtClean="0"/>
              <a:t> и их жизненным циклом</a:t>
            </a:r>
            <a:endParaRPr lang="en-US" sz="2400" dirty="0" smtClean="0"/>
          </a:p>
          <a:p>
            <a:pPr lvl="1"/>
            <a:r>
              <a:rPr lang="en-US" sz="2400" dirty="0" smtClean="0"/>
              <a:t>Orleans: </a:t>
            </a:r>
            <a:r>
              <a:rPr lang="ru-RU" sz="2400" dirty="0" err="1" smtClean="0"/>
              <a:t>фича</a:t>
            </a:r>
            <a:r>
              <a:rPr lang="ru-RU" sz="2400" dirty="0" smtClean="0"/>
              <a:t> – </a:t>
            </a:r>
            <a:r>
              <a:rPr lang="en-US" sz="2400" dirty="0" smtClean="0"/>
              <a:t>grains </a:t>
            </a:r>
            <a:r>
              <a:rPr lang="en-US" sz="2400" dirty="0"/>
              <a:t>(</a:t>
            </a:r>
            <a:r>
              <a:rPr lang="ru-RU" sz="2400" dirty="0"/>
              <a:t>виртуальные </a:t>
            </a:r>
            <a:r>
              <a:rPr lang="ru-RU" sz="2400" dirty="0" err="1"/>
              <a:t>акторы</a:t>
            </a:r>
            <a:r>
              <a:rPr lang="ru-RU" sz="2400" dirty="0"/>
              <a:t>) – </a:t>
            </a:r>
            <a:r>
              <a:rPr lang="ru-RU" sz="2400" dirty="0" smtClean="0"/>
              <a:t>ими </a:t>
            </a:r>
            <a:r>
              <a:rPr lang="ru-RU" sz="2400" dirty="0"/>
              <a:t>управляет </a:t>
            </a:r>
            <a:r>
              <a:rPr lang="ru-RU" sz="2400" dirty="0" smtClean="0"/>
              <a:t>система (циклом </a:t>
            </a:r>
            <a:r>
              <a:rPr lang="ru-RU" sz="2400" dirty="0"/>
              <a:t>их жизни, создание и т.д</a:t>
            </a:r>
            <a:r>
              <a:rPr lang="ru-RU" sz="2400" dirty="0" smtClean="0"/>
              <a:t>.) </a:t>
            </a:r>
            <a:r>
              <a:rPr lang="en-US" sz="2400" dirty="0" smtClean="0"/>
              <a:t>Orleans has been used extensively running in Microsoft Azure</a:t>
            </a:r>
            <a:endParaRPr lang="en-US" sz="2400" dirty="0"/>
          </a:p>
          <a:p>
            <a:pPr lvl="1"/>
            <a:r>
              <a:rPr lang="en-US" sz="2400" dirty="0" smtClean="0"/>
              <a:t>Azure</a:t>
            </a:r>
            <a:r>
              <a:rPr lang="ru-RU" sz="2400" dirty="0" smtClean="0"/>
              <a:t>-примитивы (</a:t>
            </a:r>
            <a:r>
              <a:rPr lang="en-US" sz="2400" dirty="0" smtClean="0"/>
              <a:t>Service Fabric Actor)</a:t>
            </a:r>
          </a:p>
          <a:p>
            <a:pPr lvl="1"/>
            <a:r>
              <a:rPr lang="en-US" sz="2400" dirty="0" err="1" smtClean="0"/>
              <a:t>PostSharp</a:t>
            </a:r>
            <a:r>
              <a:rPr lang="en-US" sz="2400" dirty="0" smtClean="0"/>
              <a:t> (Actor Threading Model)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64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9218"/>
          </a:xfrm>
        </p:spPr>
        <p:txBody>
          <a:bodyPr/>
          <a:lstStyle/>
          <a:p>
            <a:r>
              <a:rPr lang="ru-RU" dirty="0" smtClean="0"/>
              <a:t>кто использует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87736"/>
            <a:ext cx="9905999" cy="3541714"/>
          </a:xfrm>
        </p:spPr>
        <p:txBody>
          <a:bodyPr/>
          <a:lstStyle/>
          <a:p>
            <a:r>
              <a:rPr lang="en-US" dirty="0" err="1" smtClean="0"/>
              <a:t>Apach</a:t>
            </a:r>
            <a:r>
              <a:rPr lang="en-US" dirty="0" smtClean="0"/>
              <a:t> Spark</a:t>
            </a:r>
          </a:p>
          <a:p>
            <a:r>
              <a:rPr lang="en-US" dirty="0" smtClean="0"/>
              <a:t>Blizzard</a:t>
            </a:r>
          </a:p>
          <a:p>
            <a:r>
              <a:rPr lang="en-US" dirty="0" err="1" smtClean="0"/>
              <a:t>Yandex</a:t>
            </a:r>
            <a:endParaRPr lang="en-US" dirty="0" smtClean="0"/>
          </a:p>
          <a:p>
            <a:r>
              <a:rPr lang="en-US" dirty="0" smtClean="0"/>
              <a:t>Saber Interactive</a:t>
            </a:r>
            <a:endParaRPr lang="ru-RU" dirty="0" smtClean="0"/>
          </a:p>
          <a:p>
            <a:r>
              <a:rPr lang="ru-RU" dirty="0" smtClean="0"/>
              <a:t>И многие другие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25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8461"/>
          </a:xfrm>
        </p:spPr>
        <p:txBody>
          <a:bodyPr/>
          <a:lstStyle/>
          <a:p>
            <a:r>
              <a:rPr lang="ru-RU" dirty="0" smtClean="0"/>
              <a:t>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376979"/>
            <a:ext cx="9905999" cy="490548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Асинхронность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Изоляция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Иерархичность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Легковесность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Отказоустойчивость (</a:t>
            </a:r>
            <a:r>
              <a:rPr lang="en-US" dirty="0"/>
              <a:t>let it </a:t>
            </a:r>
            <a:r>
              <a:rPr lang="en-US" dirty="0" smtClean="0"/>
              <a:t>crash</a:t>
            </a:r>
            <a:r>
              <a:rPr lang="ru-RU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err="1" smtClean="0"/>
              <a:t>Распределенность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Пассивен до обращения к нему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</a:t>
            </a:r>
            <a:r>
              <a:rPr lang="en-US" dirty="0" smtClean="0"/>
              <a:t>ocation </a:t>
            </a:r>
            <a:r>
              <a:rPr lang="en-US" dirty="0"/>
              <a:t>transparency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Stateful</a:t>
            </a:r>
            <a:r>
              <a:rPr lang="en-US" dirty="0" smtClean="0"/>
              <a:t>/stateless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110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Общение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6"/>
            <a:ext cx="9905999" cy="4701092"/>
          </a:xfrm>
        </p:spPr>
        <p:txBody>
          <a:bodyPr>
            <a:normAutofit/>
          </a:bodyPr>
          <a:lstStyle/>
          <a:p>
            <a:r>
              <a:rPr lang="ru-RU" dirty="0" err="1" smtClean="0"/>
              <a:t>Актор</a:t>
            </a:r>
            <a:r>
              <a:rPr lang="ru-RU" dirty="0" smtClean="0"/>
              <a:t> общается с внешним миром и другими </a:t>
            </a:r>
            <a:r>
              <a:rPr lang="ru-RU" dirty="0" err="1" smtClean="0"/>
              <a:t>акторами</a:t>
            </a:r>
            <a:r>
              <a:rPr lang="ru-RU" dirty="0" smtClean="0"/>
              <a:t> посредством асинхронных сообщений</a:t>
            </a:r>
          </a:p>
          <a:p>
            <a:r>
              <a:rPr lang="ru-RU" dirty="0" smtClean="0"/>
              <a:t>Хранит входящие сообщения в очереди</a:t>
            </a:r>
          </a:p>
          <a:p>
            <a:r>
              <a:rPr lang="ru-RU" dirty="0" smtClean="0"/>
              <a:t>Сообщения</a:t>
            </a:r>
            <a:r>
              <a:rPr lang="en-US" dirty="0" smtClean="0"/>
              <a:t> (</a:t>
            </a:r>
            <a:r>
              <a:rPr lang="ru-RU" dirty="0" smtClean="0"/>
              <a:t>данные) отсылаются по типу </a:t>
            </a:r>
            <a:r>
              <a:rPr lang="en-US" dirty="0" smtClean="0"/>
              <a:t>“</a:t>
            </a:r>
            <a:r>
              <a:rPr lang="ru-RU" dirty="0" smtClean="0"/>
              <a:t>придет не больше одного раза</a:t>
            </a:r>
            <a:r>
              <a:rPr lang="en-US" dirty="0" smtClean="0"/>
              <a:t>”</a:t>
            </a:r>
            <a:endParaRPr lang="ru-RU" dirty="0" smtClean="0"/>
          </a:p>
          <a:p>
            <a:r>
              <a:rPr lang="ru-RU" dirty="0" smtClean="0"/>
              <a:t>Отсутствует ограничение на порядок прибытия сообщений (но есть нюанс)</a:t>
            </a:r>
          </a:p>
          <a:p>
            <a:r>
              <a:rPr lang="ru-RU" dirty="0" smtClean="0"/>
              <a:t>Гарантия доставки отсутствует</a:t>
            </a:r>
          </a:p>
        </p:txBody>
      </p:sp>
    </p:spTree>
    <p:extLst>
      <p:ext uri="{BB962C8B-B14F-4D97-AF65-F5344CB8AC3E}">
        <p14:creationId xmlns:p14="http://schemas.microsoft.com/office/powerpoint/2010/main" val="16201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188"/>
          </a:xfrm>
        </p:spPr>
        <p:txBody>
          <a:bodyPr/>
          <a:lstStyle/>
          <a:p>
            <a:r>
              <a:rPr lang="ru-RU" dirty="0" smtClean="0"/>
              <a:t>Обработка сообщений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344706"/>
            <a:ext cx="9905999" cy="4701092"/>
          </a:xfrm>
        </p:spPr>
        <p:txBody>
          <a:bodyPr>
            <a:normAutofit/>
          </a:bodyPr>
          <a:lstStyle/>
          <a:p>
            <a:r>
              <a:rPr lang="ru-RU" dirty="0" smtClean="0"/>
              <a:t>Сообщение обрабатывается полностью и единовременно</a:t>
            </a:r>
          </a:p>
          <a:p>
            <a:r>
              <a:rPr lang="ru-RU" dirty="0" smtClean="0"/>
              <a:t>Выполнения конечного алгоритма</a:t>
            </a:r>
          </a:p>
          <a:p>
            <a:r>
              <a:rPr lang="ru-RU" dirty="0" smtClean="0"/>
              <a:t>Отсылка конечного числа сообщений другим </a:t>
            </a:r>
            <a:r>
              <a:rPr lang="ru-RU" dirty="0" err="1" smtClean="0"/>
              <a:t>акторам</a:t>
            </a:r>
            <a:r>
              <a:rPr lang="ru-RU" dirty="0" smtClean="0"/>
              <a:t> (в том числе отсылка пришедшего сообщения без изменений, но со своим маркером)</a:t>
            </a:r>
          </a:p>
          <a:p>
            <a:r>
              <a:rPr lang="ru-RU" dirty="0" smtClean="0"/>
              <a:t>Создание конечного числа дочерних </a:t>
            </a:r>
            <a:r>
              <a:rPr lang="ru-RU" dirty="0" err="1" smtClean="0"/>
              <a:t>акторов</a:t>
            </a:r>
            <a:endParaRPr lang="ru-RU" dirty="0" smtClean="0"/>
          </a:p>
          <a:p>
            <a:r>
              <a:rPr lang="ru-RU" dirty="0" smtClean="0"/>
              <a:t>Изменить свое поведение для обработки последующих сообщений (изменить свое состояние)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539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539</TotalTime>
  <Words>1620</Words>
  <Application>Microsoft Office PowerPoint</Application>
  <PresentationFormat>Широкоэкранный</PresentationFormat>
  <Paragraphs>169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Consolas</vt:lpstr>
      <vt:lpstr>Trebuchet MS</vt:lpstr>
      <vt:lpstr>Tw Cen MT</vt:lpstr>
      <vt:lpstr>Wingdings</vt:lpstr>
      <vt:lpstr>Контур</vt:lpstr>
      <vt:lpstr>Использование модели акторов в бэкэнде quake champions</vt:lpstr>
      <vt:lpstr>Презентация PowerPoint</vt:lpstr>
      <vt:lpstr>технологии</vt:lpstr>
      <vt:lpstr>Модель актора</vt:lpstr>
      <vt:lpstr>где реализована модель</vt:lpstr>
      <vt:lpstr>кто использует</vt:lpstr>
      <vt:lpstr>Свойства</vt:lpstr>
      <vt:lpstr>Общение</vt:lpstr>
      <vt:lpstr>Обработка сообщений</vt:lpstr>
      <vt:lpstr>Свойства подробнее</vt:lpstr>
      <vt:lpstr>И еще свойства</vt:lpstr>
      <vt:lpstr>Презентация PowerPoint</vt:lpstr>
      <vt:lpstr>Ну и зачем это чудо нужно?</vt:lpstr>
      <vt:lpstr>А если на кластере это дело запустить?</vt:lpstr>
      <vt:lpstr>Use cases</vt:lpstr>
      <vt:lpstr>Upscale - downscale</vt:lpstr>
      <vt:lpstr>Orleans</vt:lpstr>
      <vt:lpstr>Что дает orlean?</vt:lpstr>
      <vt:lpstr>Обработка падений серверов</vt:lpstr>
      <vt:lpstr>Презентация PowerPoint</vt:lpstr>
      <vt:lpstr>Презентация PowerPoint</vt:lpstr>
      <vt:lpstr>Чтение \ обновление состояния</vt:lpstr>
      <vt:lpstr>Подводные камни orlean (и акторов)</vt:lpstr>
      <vt:lpstr>Пример (Akka.net)</vt:lpstr>
      <vt:lpstr>Пример (Akka.net)</vt:lpstr>
      <vt:lpstr>Пример (orleans)</vt:lpstr>
      <vt:lpstr>Кластеризация и акторы: Сложности</vt:lpstr>
      <vt:lpstr>Кластеризация и акторы: понятия</vt:lpstr>
      <vt:lpstr>Один из способов реализации: хинты</vt:lpstr>
      <vt:lpstr>Один из способов реализации: хинты</vt:lpstr>
      <vt:lpstr>Использованные материалы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модели акторов в бэкэнде quake champions</dc:title>
  <dc:creator>Пользователь Windows</dc:creator>
  <cp:lastModifiedBy>Пользователь Windows</cp:lastModifiedBy>
  <cp:revision>185</cp:revision>
  <dcterms:created xsi:type="dcterms:W3CDTF">2019-05-08T06:27:46Z</dcterms:created>
  <dcterms:modified xsi:type="dcterms:W3CDTF">2019-05-08T15:27:18Z</dcterms:modified>
</cp:coreProperties>
</file>